
<file path=[Content_Types].xml><?xml version="1.0" encoding="utf-8"?>
<Types xmlns="http://schemas.openxmlformats.org/package/2006/content-types">
  <Override PartName="/ppt/slideLayouts/slideLayout10.xml" ContentType="application/vnd.openxmlformats-officedocument.presentationml.slideLayout+xml"/>
  <Default Extension="rels" ContentType="application/vnd.openxmlformats-package.relationships+xml"/>
  <Override PartName="/ppt/slides/slide69.xml" ContentType="application/vnd.openxmlformats-officedocument.presentationml.slide+xml"/>
  <Override PartName="/ppt/slides/slide14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62.xml" ContentType="application/vnd.openxmlformats-officedocument.presentationml.slide+xml"/>
  <Default Extension="xml" ContentType="application/xml"/>
  <Override PartName="/ppt/slides/slide45.xml" ContentType="application/vnd.openxmlformats-officedocument.presentationml.slide+xml"/>
  <Override PartName="/ppt/tableStyles.xml" ContentType="application/vnd.openxmlformats-officedocument.presentationml.tableStyles+xml"/>
  <Override PartName="/ppt/slides/slide28.xml" ContentType="application/vnd.openxmlformats-officedocument.presentationml.slide+xml"/>
  <Override PartName="/ppt/slideLayouts/slideLayout16.xml" ContentType="application/vnd.openxmlformats-officedocument.presentationml.slideLayout+xml"/>
  <Override PartName="/ppt/slides/slide54.xml" ContentType="application/vnd.openxmlformats-officedocument.presentationml.slide+xml"/>
  <Override PartName="/ppt/slides/slide21.xml" ContentType="application/vnd.openxmlformats-officedocument.presentationml.slide+xml"/>
  <Override PartName="/ppt/slides/slide37.xml" ContentType="application/vnd.openxmlformats-officedocument.presentationml.slide+xml"/>
  <Override PartName="/ppt/slides/slide5.xml" ContentType="application/vnd.openxmlformats-officedocument.presentationml.slide+xml"/>
  <Override PartName="/ppt/slideLayouts/slideLayout5.xml" ContentType="application/vnd.openxmlformats-officedocument.presentationml.slideLayout+xml"/>
  <Override PartName="/ppt/slides/slide30.xml" ContentType="application/vnd.openxmlformats-officedocument.presentationml.slide+xml"/>
  <Override PartName="/ppt/slides/slide68.xml" ContentType="application/vnd.openxmlformats-officedocument.presentationml.slide+xml"/>
  <Override PartName="/ppt/slides/slide13.xml" ContentType="application/vnd.openxmlformats-officedocument.presentationml.slide+xml"/>
  <Override PartName="/ppt/slideMasters/slideMaster1.xml" ContentType="application/vnd.openxmlformats-officedocument.presentationml.slideMaster+xml"/>
  <Override PartName="/docProps/core.xml" ContentType="application/vnd.openxmlformats-package.core-properties+xml"/>
  <Override PartName="/ppt/slides/slide61.xml" ContentType="application/vnd.openxmlformats-officedocument.presentationml.slide+xml"/>
  <Override PartName="/ppt/slides/slide44.xml" ContentType="application/vnd.openxmlformats-officedocument.presentationml.slide+xml"/>
  <Override PartName="/ppt/slides/slide27.xml" ContentType="application/vnd.openxmlformats-officedocument.presentationml.slide+xml"/>
  <Override PartName="/ppt/slideLayouts/slideLayout15.xml" ContentType="application/vnd.openxmlformats-officedocument.presentationml.slideLayout+xml"/>
  <Override PartName="/ppt/slides/slide53.xml" ContentType="application/vnd.openxmlformats-officedocument.presentationml.slide+xml"/>
  <Override PartName="/ppt/slides/slide20.xml" ContentType="application/vnd.openxmlformats-officedocument.presentationml.slide+xml"/>
  <Override PartName="/ppt/slides/slide36.xml" ContentType="application/vnd.openxmlformats-officedocument.presentationml.slide+xml"/>
  <Override PartName="/ppt/slides/slide4.xml" ContentType="application/vnd.openxmlformats-officedocument.presentationml.slide+xml"/>
  <Override PartName="/ppt/slides/slide19.xml" ContentType="application/vnd.openxmlformats-officedocument.presentationml.slide+xml"/>
  <Override PartName="/ppt/slideLayouts/slideLayout4.xml" ContentType="application/vnd.openxmlformats-officedocument.presentationml.slideLayout+xml"/>
  <Default Extension="png" ContentType="image/png"/>
  <Override PartName="/ppt/slides/slide67.xml" ContentType="application/vnd.openxmlformats-officedocument.presentationml.slide+xml"/>
  <Override PartName="/ppt/slides/slide12.xml" ContentType="application/vnd.openxmlformats-officedocument.presentationml.slide+xml"/>
  <Override PartName="/ppt/slides/slide60.xml" ContentType="application/vnd.openxmlformats-officedocument.presentationml.slide+xml"/>
  <Override PartName="/ppt/presProps.xml" ContentType="application/vnd.openxmlformats-officedocument.presentationml.presProps+xml"/>
  <Override PartName="/ppt/slides/slide43.xml" ContentType="application/vnd.openxmlformats-officedocument.presentationml.slide+xml"/>
  <Override PartName="/ppt/slides/slide59.xml" ContentType="application/vnd.openxmlformats-officedocument.presentationml.slide+xml"/>
  <Override PartName="/ppt/slides/slide26.xml" ContentType="application/vnd.openxmlformats-officedocument.presentationml.slide+xml"/>
  <Override PartName="/ppt/slideLayouts/slideLayout14.xml" ContentType="application/vnd.openxmlformats-officedocument.presentationml.slideLayout+xml"/>
  <Override PartName="/ppt/slides/slide52.xml" ContentType="application/vnd.openxmlformats-officedocument.presentationml.slide+xml"/>
  <Override PartName="/ppt/slides/slide35.xml" ContentType="application/vnd.openxmlformats-officedocument.presentationml.slide+xml"/>
  <Override PartName="/ppt/slideLayouts/slideLayout23.xml" ContentType="application/vnd.openxmlformats-officedocument.presentationml.slideLayout+xml"/>
  <Override PartName="/ppt/slides/slide3.xml" ContentType="application/vnd.openxmlformats-officedocument.presentationml.slide+xml"/>
  <Override PartName="/ppt/slides/slide18.xml" ContentType="application/vnd.openxmlformats-officedocument.presentationml.slide+xml"/>
  <Override PartName="/ppt/slideLayouts/slideLayout3.xml" ContentType="application/vnd.openxmlformats-officedocument.presentationml.slideLayout+xml"/>
  <Override PartName="/ppt/slides/slide66.xml" ContentType="application/vnd.openxmlformats-officedocument.presentationml.slide+xml"/>
  <Override PartName="/ppt/slides/slide11.xml" ContentType="application/vnd.openxmlformats-officedocument.presentationml.slide+xml"/>
  <Override PartName="/ppt/slides/slide49.xml" ContentType="application/vnd.openxmlformats-officedocument.presentationml.slide+xml"/>
  <Override PartName="/ppt/slides/slide42.xml" ContentType="application/vnd.openxmlformats-officedocument.presentationml.slide+xml"/>
  <Override PartName="/ppt/slides/slide58.xml" ContentType="application/vnd.openxmlformats-officedocument.presentationml.slide+xml"/>
  <Override PartName="/ppt/slides/slide25.xml" ContentType="application/vnd.openxmlformats-officedocument.presentationml.slide+xml"/>
  <Override PartName="/ppt/slideLayouts/slideLayout13.xml" ContentType="application/vnd.openxmlformats-officedocument.presentationml.slideLayout+xml"/>
  <Override PartName="/ppt/slides/slide51.xml" ContentType="application/vnd.openxmlformats-officedocument.presentationml.slide+xml"/>
  <Override PartName="/ppt/slides/slide9.xml" ContentType="application/vnd.openxmlformats-officedocument.presentationml.slide+xml"/>
  <Override PartName="/ppt/slideLayouts/slideLayout9.xml" ContentType="application/vnd.openxmlformats-officedocument.presentationml.slideLayout+xml"/>
  <Override PartName="/ppt/slides/slide34.xml" ContentType="application/vnd.openxmlformats-officedocument.presentationml.slide+xml"/>
  <Override PartName="/ppt/slideLayouts/slideLayout22.xml" ContentType="application/vnd.openxmlformats-officedocument.presentationml.slideLayout+xml"/>
  <Override PartName="/ppt/slides/slide2.xml" ContentType="application/vnd.openxmlformats-officedocument.presentationml.slide+xml"/>
  <Override PartName="/ppt/slides/slide17.xml" ContentType="application/vnd.openxmlformats-officedocument.presentationml.slide+xml"/>
  <Override PartName="/ppt/slideLayouts/slideLayout2.xml" ContentType="application/vnd.openxmlformats-officedocument.presentationml.slideLayout+xml"/>
  <Override PartName="/ppt/slides/slide65.xml" ContentType="application/vnd.openxmlformats-officedocument.presentationml.slide+xml"/>
  <Override PartName="/ppt/slides/slide10.xml" ContentType="application/vnd.openxmlformats-officedocument.presentationml.slide+xml"/>
  <Override PartName="/docProps/app.xml" ContentType="application/vnd.openxmlformats-officedocument.extended-properties+xml"/>
  <Override PartName="/ppt/slides/slide48.xml" ContentType="application/vnd.openxmlformats-officedocument.presentationml.slide+xml"/>
  <Override PartName="/ppt/slides/slide74.xml" ContentType="application/vnd.openxmlformats-officedocument.presentationml.slide+xml"/>
  <Override PartName="/ppt/slideLayouts/slideLayout19.xml" ContentType="application/vnd.openxmlformats-officedocument.presentationml.slideLayout+xml"/>
  <Override PartName="/ppt/slides/slide41.xml" ContentType="application/vnd.openxmlformats-officedocument.presentationml.slide+xml"/>
  <Override PartName="/ppt/slides/slide57.xml" ContentType="application/vnd.openxmlformats-officedocument.presentationml.slide+xml"/>
  <Override PartName="/ppt/theme/theme3.xml" ContentType="application/vnd.openxmlformats-officedocument.theme+xml"/>
  <Override PartName="/ppt/slides/slide24.xml" ContentType="application/vnd.openxmlformats-officedocument.presentationml.slide+xml"/>
  <Override PartName="/ppt/slideLayouts/slideLayout12.xml" ContentType="application/vnd.openxmlformats-officedocument.presentationml.slideLayout+xml"/>
  <Override PartName="/ppt/slides/slide50.xml" ContentType="application/vnd.openxmlformats-officedocument.presentationml.slide+xml"/>
  <Override PartName="/ppt/slides/slide8.xml" ContentType="application/vnd.openxmlformats-officedocument.presentationml.slide+xml"/>
  <Override PartName="/ppt/slideLayouts/slideLayout8.xml" ContentType="application/vnd.openxmlformats-officedocument.presentationml.slideLayout+xml"/>
  <Override PartName="/ppt/slides/slide33.xml" ContentType="application/vnd.openxmlformats-officedocument.presentationml.slide+xml"/>
  <Override PartName="/ppt/slideLayouts/slideLayout21.xml" ContentType="application/vnd.openxmlformats-officedocument.presentationml.slideLayout+xml"/>
  <Override PartName="/ppt/slides/slide1.xml" ContentType="application/vnd.openxmlformats-officedocument.presentationml.slide+xml"/>
  <Override PartName="/ppt/slideLayouts/slideLayout1.xml" ContentType="application/vnd.openxmlformats-officedocument.presentationml.slideLayout+xml"/>
  <Override PartName="/ppt/slides/slide16.xml" ContentType="application/vnd.openxmlformats-officedocument.presentationml.slide+xml"/>
  <Override PartName="/ppt/viewProps.xml" ContentType="application/vnd.openxmlformats-officedocument.presentationml.viewProps+xml"/>
  <Override PartName="/ppt/slides/slide64.xml" ContentType="application/vnd.openxmlformats-officedocument.presentationml.slide+xml"/>
  <Default Extension="jpeg" ContentType="image/jpeg"/>
  <Override PartName="/ppt/slides/slide47.xml" ContentType="application/vnd.openxmlformats-officedocument.presentationml.slide+xml"/>
  <Override PartName="/ppt/slides/slide73.xml" ContentType="application/vnd.openxmlformats-officedocument.presentationml.slide+xml"/>
  <Override PartName="/ppt/slideLayouts/slideLayout18.xml" ContentType="application/vnd.openxmlformats-officedocument.presentationml.slideLayout+xml"/>
  <Override PartName="/ppt/slides/slide40.xml" ContentType="application/vnd.openxmlformats-officedocument.presentationml.slide+xml"/>
  <Override PartName="/ppt/slides/slide56.xml" ContentType="application/vnd.openxmlformats-officedocument.presentationml.slide+xml"/>
  <Override PartName="/ppt/theme/theme2.xml" ContentType="application/vnd.openxmlformats-officedocument.theme+xml"/>
  <Override PartName="/ppt/slides/slide23.xml" ContentType="application/vnd.openxmlformats-officedocument.presentationml.slide+xml"/>
  <Override PartName="/ppt/slides/slide39.xml" ContentType="application/vnd.openxmlformats-officedocument.presentationml.slide+xml"/>
  <Override PartName="/ppt/slideLayouts/slideLayout11.xml" ContentType="application/vnd.openxmlformats-officedocument.presentationml.slideLayout+xml"/>
  <Override PartName="/ppt/slides/slide7.xml" ContentType="application/vnd.openxmlformats-officedocument.presentationml.slide+xml"/>
  <Override PartName="/ppt/slides/slide71.xml" ContentType="application/vnd.openxmlformats-officedocument.presentationml.slide+xml"/>
  <Override PartName="/ppt/slides/slide32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20.xml" ContentType="application/vnd.openxmlformats-officedocument.presentationml.slideLayout+xml"/>
  <Override PartName="/ppt/notesMasters/notesMaster1.xml" ContentType="application/vnd.openxmlformats-officedocument.presentationml.notesMaster+xml"/>
  <Override PartName="/ppt/slides/slide15.xml" ContentType="application/vnd.openxmlformats-officedocument.presentationml.slide+xml"/>
  <Override PartName="/ppt/slides/slide63.xml" ContentType="application/vnd.openxmlformats-officedocument.presentationml.slide+xml"/>
  <Override PartName="/ppt/slides/slide46.xml" ContentType="application/vnd.openxmlformats-officedocument.presentationml.slide+xml"/>
  <Override PartName="/ppt/slides/slide72.xml" ContentType="application/vnd.openxmlformats-officedocument.presentationml.slide+xml"/>
  <Override PartName="/ppt/slides/slide29.xml" ContentType="application/vnd.openxmlformats-officedocument.presentationml.slide+xml"/>
  <Override PartName="/ppt/slideLayouts/slideLayout17.xml" ContentType="application/vnd.openxmlformats-officedocument.presentationml.slideLayout+xml"/>
  <Override PartName="/ppt/slides/slide55.xml" ContentType="application/vnd.openxmlformats-officedocument.presentationml.slide+xml"/>
  <Override PartName="/ppt/theme/theme1.xml" ContentType="application/vnd.openxmlformats-officedocument.theme+xml"/>
  <Override PartName="/ppt/slides/slide22.xml" ContentType="application/vnd.openxmlformats-officedocument.presentationml.slide+xml"/>
  <Override PartName="/ppt/slides/slide38.xml" ContentType="application/vnd.openxmlformats-officedocument.presentationml.slide+xml"/>
  <Override PartName="/ppt/presentation.xml" ContentType="application/vnd.openxmlformats-officedocument.presentationml.presentation.main+xml"/>
  <Override PartName="/ppt/slides/slide6.xml" ContentType="application/vnd.openxmlformats-officedocument.presentationml.slide+xml"/>
  <Default Extension="bin" ContentType="application/vnd.openxmlformats-officedocument.presentationml.printerSettings"/>
  <Override PartName="/ppt/slides/slide70.xml" ContentType="application/vnd.openxmlformats-officedocument.presentationml.slide+xml"/>
  <Override PartName="/ppt/slides/slide31.xml" ContentType="application/vnd.openxmlformats-officedocument.presentationml.slide+xml"/>
  <Override PartName="/ppt/slideLayouts/slideLayout6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aveSubsetFonts="1">
  <p:sldMasterIdLst>
    <p:sldMasterId id="2147483661" r:id="rId1"/>
    <p:sldMasterId id="2147483865" r:id="rId2"/>
  </p:sldMasterIdLst>
  <p:notesMasterIdLst>
    <p:notesMasterId r:id="rId77"/>
  </p:notesMasterIdLst>
  <p:sldIdLst>
    <p:sldId id="263" r:id="rId3"/>
    <p:sldId id="345" r:id="rId4"/>
    <p:sldId id="266" r:id="rId5"/>
    <p:sldId id="393" r:id="rId6"/>
    <p:sldId id="395" r:id="rId7"/>
    <p:sldId id="267" r:id="rId8"/>
    <p:sldId id="280" r:id="rId9"/>
    <p:sldId id="362" r:id="rId10"/>
    <p:sldId id="398" r:id="rId11"/>
    <p:sldId id="397" r:id="rId12"/>
    <p:sldId id="396" r:id="rId13"/>
    <p:sldId id="401" r:id="rId14"/>
    <p:sldId id="399" r:id="rId15"/>
    <p:sldId id="400" r:id="rId16"/>
    <p:sldId id="364" r:id="rId17"/>
    <p:sldId id="365" r:id="rId18"/>
    <p:sldId id="347" r:id="rId19"/>
    <p:sldId id="402" r:id="rId20"/>
    <p:sldId id="403" r:id="rId21"/>
    <p:sldId id="366" r:id="rId22"/>
    <p:sldId id="367" r:id="rId23"/>
    <p:sldId id="368" r:id="rId24"/>
    <p:sldId id="404" r:id="rId25"/>
    <p:sldId id="369" r:id="rId26"/>
    <p:sldId id="348" r:id="rId27"/>
    <p:sldId id="405" r:id="rId28"/>
    <p:sldId id="370" r:id="rId29"/>
    <p:sldId id="371" r:id="rId30"/>
    <p:sldId id="372" r:id="rId31"/>
    <p:sldId id="406" r:id="rId32"/>
    <p:sldId id="349" r:id="rId33"/>
    <p:sldId id="350" r:id="rId34"/>
    <p:sldId id="373" r:id="rId35"/>
    <p:sldId id="407" r:id="rId36"/>
    <p:sldId id="374" r:id="rId37"/>
    <p:sldId id="408" r:id="rId38"/>
    <p:sldId id="351" r:id="rId39"/>
    <p:sldId id="410" r:id="rId40"/>
    <p:sldId id="352" r:id="rId41"/>
    <p:sldId id="411" r:id="rId42"/>
    <p:sldId id="376" r:id="rId43"/>
    <p:sldId id="412" r:id="rId44"/>
    <p:sldId id="413" r:id="rId45"/>
    <p:sldId id="353" r:id="rId46"/>
    <p:sldId id="414" r:id="rId47"/>
    <p:sldId id="415" r:id="rId48"/>
    <p:sldId id="379" r:id="rId49"/>
    <p:sldId id="355" r:id="rId50"/>
    <p:sldId id="417" r:id="rId51"/>
    <p:sldId id="418" r:id="rId52"/>
    <p:sldId id="416" r:id="rId53"/>
    <p:sldId id="382" r:id="rId54"/>
    <p:sldId id="380" r:id="rId55"/>
    <p:sldId id="357" r:id="rId56"/>
    <p:sldId id="356" r:id="rId57"/>
    <p:sldId id="419" r:id="rId58"/>
    <p:sldId id="387" r:id="rId59"/>
    <p:sldId id="383" r:id="rId60"/>
    <p:sldId id="385" r:id="rId61"/>
    <p:sldId id="386" r:id="rId62"/>
    <p:sldId id="358" r:id="rId63"/>
    <p:sldId id="388" r:id="rId64"/>
    <p:sldId id="420" r:id="rId65"/>
    <p:sldId id="389" r:id="rId66"/>
    <p:sldId id="359" r:id="rId67"/>
    <p:sldId id="422" r:id="rId68"/>
    <p:sldId id="425" r:id="rId69"/>
    <p:sldId id="391" r:id="rId70"/>
    <p:sldId id="421" r:id="rId71"/>
    <p:sldId id="360" r:id="rId72"/>
    <p:sldId id="392" r:id="rId73"/>
    <p:sldId id="424" r:id="rId74"/>
    <p:sldId id="394" r:id="rId75"/>
    <p:sldId id="265" r:id="rId76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normalViewPr>
    <p:restoredLeft sz="15620"/>
    <p:restoredTop sz="94660"/>
  </p:normalViewPr>
  <p:slideViewPr>
    <p:cSldViewPr>
      <p:cViewPr varScale="1">
        <p:scale>
          <a:sx n="175" d="100"/>
          <a:sy n="175" d="100"/>
        </p:scale>
        <p:origin x="-600" y="-11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70" d="100"/>
          <a:sy n="70" d="100"/>
        </p:scale>
        <p:origin x="-2814" y="-108"/>
      </p:cViewPr>
      <p:guideLst>
        <p:guide orient="horz" pos="2880"/>
        <p:guide pos="2160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63" Type="http://schemas.openxmlformats.org/officeDocument/2006/relationships/slide" Target="slides/slide61.xml"/><Relationship Id="rId64" Type="http://schemas.openxmlformats.org/officeDocument/2006/relationships/slide" Target="slides/slide62.xml"/><Relationship Id="rId65" Type="http://schemas.openxmlformats.org/officeDocument/2006/relationships/slide" Target="slides/slide63.xml"/><Relationship Id="rId66" Type="http://schemas.openxmlformats.org/officeDocument/2006/relationships/slide" Target="slides/slide64.xml"/><Relationship Id="rId67" Type="http://schemas.openxmlformats.org/officeDocument/2006/relationships/slide" Target="slides/slide65.xml"/><Relationship Id="rId68" Type="http://schemas.openxmlformats.org/officeDocument/2006/relationships/slide" Target="slides/slide66.xml"/><Relationship Id="rId69" Type="http://schemas.openxmlformats.org/officeDocument/2006/relationships/slide" Target="slides/slide67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<Relationship Id="rId55" Type="http://schemas.openxmlformats.org/officeDocument/2006/relationships/slide" Target="slides/slide53.xml"/><Relationship Id="rId56" Type="http://schemas.openxmlformats.org/officeDocument/2006/relationships/slide" Target="slides/slide54.xml"/><Relationship Id="rId57" Type="http://schemas.openxmlformats.org/officeDocument/2006/relationships/slide" Target="slides/slide55.xml"/><Relationship Id="rId58" Type="http://schemas.openxmlformats.org/officeDocument/2006/relationships/slide" Target="slides/slide56.xml"/><Relationship Id="rId59" Type="http://schemas.openxmlformats.org/officeDocument/2006/relationships/slide" Target="slides/slide5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80" Type="http://schemas.openxmlformats.org/officeDocument/2006/relationships/viewProps" Target="viewProps.xml"/><Relationship Id="rId81" Type="http://schemas.openxmlformats.org/officeDocument/2006/relationships/theme" Target="theme/theme1.xml"/><Relationship Id="rId82" Type="http://schemas.openxmlformats.org/officeDocument/2006/relationships/tableStyles" Target="tableStyles.xml"/><Relationship Id="rId70" Type="http://schemas.openxmlformats.org/officeDocument/2006/relationships/slide" Target="slides/slide68.xml"/><Relationship Id="rId71" Type="http://schemas.openxmlformats.org/officeDocument/2006/relationships/slide" Target="slides/slide69.xml"/><Relationship Id="rId72" Type="http://schemas.openxmlformats.org/officeDocument/2006/relationships/slide" Target="slides/slide70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73" Type="http://schemas.openxmlformats.org/officeDocument/2006/relationships/slide" Target="slides/slide71.xml"/><Relationship Id="rId74" Type="http://schemas.openxmlformats.org/officeDocument/2006/relationships/slide" Target="slides/slide72.xml"/><Relationship Id="rId75" Type="http://schemas.openxmlformats.org/officeDocument/2006/relationships/slide" Target="slides/slide73.xml"/><Relationship Id="rId76" Type="http://schemas.openxmlformats.org/officeDocument/2006/relationships/slide" Target="slides/slide74.xml"/><Relationship Id="rId77" Type="http://schemas.openxmlformats.org/officeDocument/2006/relationships/notesMaster" Target="notesMasters/notesMaster1.xml"/><Relationship Id="rId78" Type="http://schemas.openxmlformats.org/officeDocument/2006/relationships/printerSettings" Target="printerSettings/printerSettings1.bin"/><Relationship Id="rId79" Type="http://schemas.openxmlformats.org/officeDocument/2006/relationships/presProps" Target="presProps.xml"/><Relationship Id="rId60" Type="http://schemas.openxmlformats.org/officeDocument/2006/relationships/slide" Target="slides/slide58.xml"/><Relationship Id="rId61" Type="http://schemas.openxmlformats.org/officeDocument/2006/relationships/slide" Target="slides/slide59.xml"/><Relationship Id="rId62" Type="http://schemas.openxmlformats.org/officeDocument/2006/relationships/slide" Target="slides/slide60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dirty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F3566CA9-5C24-4FFE-9631-7E1A0CEB38DA}" type="datetimeFigureOut">
              <a:rPr lang="en-US"/>
              <a:pPr>
                <a:defRPr/>
              </a:pPr>
              <a:t>3/5/12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dirty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02ED00B9-B488-47FD-90D1-1F7F17739EB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72" charset="-128"/>
        <a:cs typeface="ＭＳ Ｐゴシック" pitchFamily="-72" charset="-128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72" charset="-128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72" charset="-128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72" charset="-128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72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e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e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Copyright © 2013 Pearson Education, Inc. publishing as Prentice Hall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1-</a:t>
            </a:r>
            <a:fld id="{53A5F7BC-C691-4EF7-B381-B26E96710C8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Copyright © 2013 Pearson Education, Inc. publishing as Prentice Hall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9D3ACA8-1A8C-4029-AA9B-DAEC1B7ED7F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Copyright © 2013 Pearson Education, Inc. publishing as Prentice Hall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1DF9501-D5BA-4A29-AEFA-D269FAC37AC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Triangle 3"/>
          <p:cNvSpPr/>
          <p:nvPr/>
        </p:nvSpPr>
        <p:spPr>
          <a:xfrm>
            <a:off x="0" y="4664075"/>
            <a:ext cx="9150350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grpSp>
        <p:nvGrpSpPr>
          <p:cNvPr id="5" name="Group 10"/>
          <p:cNvGrpSpPr>
            <a:grpSpLocks/>
          </p:cNvGrpSpPr>
          <p:nvPr/>
        </p:nvGrpSpPr>
        <p:grpSpPr bwMode="auto">
          <a:xfrm>
            <a:off x="-3175" y="4953000"/>
            <a:ext cx="9147175" cy="1911350"/>
            <a:chOff x="-3765" y="4832896"/>
            <a:chExt cx="9147765" cy="2032192"/>
          </a:xfrm>
        </p:grpSpPr>
        <p:sp>
          <p:nvSpPr>
            <p:cNvPr id="6" name="Freeform 5"/>
            <p:cNvSpPr>
              <a:spLocks/>
            </p:cNvSpPr>
            <p:nvPr/>
          </p:nvSpPr>
          <p:spPr bwMode="auto">
            <a:xfrm>
              <a:off x="1687032" y="4832896"/>
              <a:ext cx="7456968" cy="51817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35926" y="5135025"/>
              <a:ext cx="9108074" cy="838869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 cstate="print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anchor="b"/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11" name="Footer Placeholder 18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>
                <a:solidFill>
                  <a:schemeClr val="accent1">
                    <a:tint val="2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/>
              <a:t>Copyright © 2013 Pearson Education, Inc. publishing as Prentice Hall</a:t>
            </a:r>
            <a:endParaRPr lang="en-US" dirty="0"/>
          </a:p>
        </p:txBody>
      </p:sp>
      <p:sp>
        <p:nvSpPr>
          <p:cNvPr id="12" name="Slide Number Placeholder 2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dirty="0" smtClean="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r>
              <a:rPr lang="en-US"/>
              <a:t>1-</a:t>
            </a:r>
            <a:fld id="{30BA6E00-656E-42CB-AD63-562A30C6AC4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4953000" y="6408738"/>
            <a:ext cx="2590800" cy="365125"/>
          </a:xfrm>
        </p:spPr>
        <p:txBody>
          <a:bodyPr/>
          <a:lstStyle>
            <a:lvl1pPr algn="ctr">
              <a:defRPr smtClean="0"/>
            </a:lvl1pPr>
          </a:lstStyle>
          <a:p>
            <a:pPr>
              <a:defRPr/>
            </a:pPr>
            <a:r>
              <a:rPr lang="en-US"/>
              <a:t>Copyright © 2013 Pearson Education, Inc. publishing as Prentice Hall</a:t>
            </a:r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305800" y="6408738"/>
            <a:ext cx="708025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14-</a:t>
            </a:r>
            <a:fld id="{21FAA0C2-67CF-41AD-BD61-BCECC479808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evron 3"/>
          <p:cNvSpPr/>
          <p:nvPr/>
        </p:nvSpPr>
        <p:spPr>
          <a:xfrm>
            <a:off x="3636963" y="3005138"/>
            <a:ext cx="182562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5" name="Chevron 4"/>
          <p:cNvSpPr/>
          <p:nvPr/>
        </p:nvSpPr>
        <p:spPr>
          <a:xfrm>
            <a:off x="3449638" y="3005138"/>
            <a:ext cx="18415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anchor="b"/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Copyright © 2013 Pearson Education, Inc. publishing as Prentice Hall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1-</a:t>
            </a:r>
            <a:fld id="{92276CB7-849B-4843-8598-035EAD14BCB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Footer Placeholder 2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Copyright © 2013 Pearson Education, Inc. publishing as Prentice Hall</a:t>
            </a:r>
            <a:endParaRPr lang="en-US" dirty="0"/>
          </a:p>
        </p:txBody>
      </p:sp>
      <p:sp>
        <p:nvSpPr>
          <p:cNvPr id="6" name="Slide Number Placeholder 1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1-</a:t>
            </a:r>
            <a:fld id="{DC50FCDF-1363-4D8A-905A-C8CDF992D3E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Footer Placeholder 7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Copyright © 2013 Pearson Education, Inc. publishing as Prentice Hall</a:t>
            </a:r>
            <a:endParaRPr lang="en-US" dirty="0"/>
          </a:p>
        </p:txBody>
      </p:sp>
      <p:sp>
        <p:nvSpPr>
          <p:cNvPr id="8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1-</a:t>
            </a:r>
            <a:fld id="{E6E4D38C-0C74-4756-95B5-C4F1BE725EA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en-US"/>
              <a:t>Copyright © 2013 Pearson Education, Inc. publishing as Prentice Hall</a:t>
            </a:r>
          </a:p>
        </p:txBody>
      </p:sp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14-</a:t>
            </a:r>
            <a:fld id="{EAD0FF3E-766E-47CA-A4FA-C9BFF650FD5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Copyright © 2013 Pearson Education, Inc. publishing as Prentice Hall</a:t>
            </a:r>
            <a:endParaRPr lang="en-US" dirty="0"/>
          </a:p>
        </p:txBody>
      </p:sp>
      <p:sp>
        <p:nvSpPr>
          <p:cNvPr id="3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14-</a:t>
            </a:r>
            <a:fld id="{24D5E38E-79ED-4E07-9113-BA02A77B163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Copyright © 2013 Pearson Education, Inc. publishing as Prentice Hall</a:t>
            </a:r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1-</a:t>
            </a:r>
            <a:fld id="{611039B0-1218-45E2-906E-DEDDEE0D3E6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Copyright © 2013 Pearson Education, Inc. publishing as Prentice Hall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1-</a:t>
            </a:r>
            <a:fld id="{80CF6D33-EF8C-4E49-9386-1067B838295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/>
          <p:cNvSpPr>
            <a:spLocks/>
          </p:cNvSpPr>
          <p:nvPr/>
        </p:nvSpPr>
        <p:spPr bwMode="auto">
          <a:xfrm>
            <a:off x="500063" y="5945188"/>
            <a:ext cx="4940300" cy="9207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6" name="Freeform 5"/>
          <p:cNvSpPr>
            <a:spLocks/>
          </p:cNvSpPr>
          <p:nvPr/>
        </p:nvSpPr>
        <p:spPr bwMode="auto">
          <a:xfrm>
            <a:off x="485775" y="5938838"/>
            <a:ext cx="3690938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7" name="Right Triangle 6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hevron 8"/>
          <p:cNvSpPr/>
          <p:nvPr/>
        </p:nvSpPr>
        <p:spPr>
          <a:xfrm>
            <a:off x="8664575" y="4987925"/>
            <a:ext cx="182563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0" name="Chevron 9"/>
          <p:cNvSpPr/>
          <p:nvPr/>
        </p:nvSpPr>
        <p:spPr>
          <a:xfrm>
            <a:off x="8477250" y="4987925"/>
            <a:ext cx="182563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tIns="0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>
            <a:normAutofit/>
          </a:bodyPr>
          <a:lstStyle>
            <a:lvl1pPr marL="0" indent="0">
              <a:buNone/>
              <a:defRPr sz="3200"/>
            </a:lvl1pPr>
          </a:lstStyle>
          <a:p>
            <a:pPr lvl="0"/>
            <a:r>
              <a:rPr lang="en-US" noProof="0" dirty="0" smtClean="0"/>
              <a:t>Click icon to add picture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Footer Placeholder 5"/>
          <p:cNvSpPr>
            <a:spLocks noGrp="1"/>
          </p:cNvSpPr>
          <p:nvPr>
            <p:ph type="ftr" sz="quarter" idx="10"/>
          </p:nvPr>
        </p:nvSpPr>
        <p:spPr>
          <a:xfrm>
            <a:off x="4379913" y="6408738"/>
            <a:ext cx="3163887" cy="365125"/>
          </a:xfrm>
        </p:spPr>
        <p:txBody>
          <a:bodyPr/>
          <a:lstStyle>
            <a:lvl1pPr>
              <a:defRPr smtClean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US"/>
              <a:t>Copyright © 2013 Pearson Education, Inc. publishing as Prentice Hall</a:t>
            </a:r>
            <a:endParaRPr lang="en-US" dirty="0"/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dirty="0" smtClean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US"/>
              <a:t>1-</a:t>
            </a:r>
            <a:fld id="{3C931CD5-E855-4BDA-9780-6DB8F05451C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Footer Placeholder 2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Copyright © 2013 Pearson Education, Inc. publishing as Prentice Hall</a:t>
            </a:r>
            <a:endParaRPr lang="en-US" dirty="0"/>
          </a:p>
        </p:txBody>
      </p:sp>
      <p:sp>
        <p:nvSpPr>
          <p:cNvPr id="5" name="Slide Number Placeholder 1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1-</a:t>
            </a:r>
            <a:fld id="{AAA0F4EA-00D8-412E-B877-84000E97A33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Footer Placeholder 2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Copyright © 2013 Pearson Education, Inc. publishing as Prentice Hall</a:t>
            </a:r>
            <a:endParaRPr lang="en-US" dirty="0"/>
          </a:p>
        </p:txBody>
      </p:sp>
      <p:sp>
        <p:nvSpPr>
          <p:cNvPr id="5" name="Slide Number Placeholder 1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1-</a:t>
            </a:r>
            <a:fld id="{44D8D000-03DC-4675-9152-175B9B8CAFE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dirty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Copyright © 2013 Pearson Education, Inc. publishing as Prentice Hall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1-</a:t>
            </a:r>
            <a:fld id="{82142111-1DF8-4E6C-8BAD-75F903FA8C6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Copyright © 2013 Pearson Education, Inc. publishing as Prentice Hall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1-</a:t>
            </a:r>
            <a:fld id="{08BBDAE9-670A-4E32-A388-4DB376CEE33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Copyright © 2013 Pearson Education, Inc. publishing as Prentice Hall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A724551-315A-42CF-93B8-2E2CC241CCC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Copyright © 2013 Pearson Education, Inc. publishing as Prentice Hall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C4728B-A3C6-48F9-B79F-F20499438CC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Copyright © 2013 Pearson Education, Inc. publishing as Prentice Hall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635C693-79B5-4D7A-8967-46F9D63F35E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Copyright © 2013 Pearson Education, Inc. publishing as Prentice Hall</a:t>
            </a:r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1-</a:t>
            </a:r>
            <a:fld id="{7A176177-9BBC-4FA8-B61D-1A750078B74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Copyright © 2013 Pearson Education, Inc. publishing as Prentice Hall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AACADD9-F948-4E5F-9696-316C8940C50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Copyright © 2013 Pearson Education, Inc. publishing as Prentice Hall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684BDCE-D6FA-43A1-8DBB-ED6443F574A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theme" Target="../theme/theme2.xml"/><Relationship Id="rId14" Type="http://schemas.openxmlformats.org/officeDocument/2006/relationships/image" Target="../media/image1.jpeg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Copyright © 2013 Pearson Education, Inc. publishing as Prentice Hall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dirty="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1-</a:t>
            </a:r>
            <a:fld id="{D9D2E825-0A64-4102-8A15-05B390FCF9C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85" r:id="rId1"/>
    <p:sldLayoutId id="2147483884" r:id="rId2"/>
    <p:sldLayoutId id="2147483883" r:id="rId3"/>
    <p:sldLayoutId id="2147483889" r:id="rId4"/>
    <p:sldLayoutId id="2147483890" r:id="rId5"/>
    <p:sldLayoutId id="2147483891" r:id="rId6"/>
    <p:sldLayoutId id="2147483882" r:id="rId7"/>
    <p:sldLayoutId id="2147483892" r:id="rId8"/>
    <p:sldLayoutId id="2147483893" r:id="rId9"/>
    <p:sldLayoutId id="2147483894" r:id="rId10"/>
    <p:sldLayoutId id="2147483895" r:id="rId11"/>
  </p:sldLayoutIdLst>
  <p:timing>
    <p:tnLst>
      <p:par>
        <p:cTn id="1" dur="indefinite" restart="never" nodeType="tmRoot"/>
      </p:par>
    </p:tnLst>
  </p:timing>
  <p:hf hdr="0" dt="0"/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pitchFamily="-72" charset="-128"/>
          <a:cs typeface="ＭＳ Ｐゴシック" pitchFamily="-72" charset="-128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72" charset="0"/>
          <a:ea typeface="ＭＳ Ｐゴシック" pitchFamily="-72" charset="-128"/>
          <a:cs typeface="ＭＳ Ｐゴシック" pitchFamily="-72" charset="-128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72" charset="0"/>
          <a:ea typeface="ＭＳ Ｐゴシック" pitchFamily="-72" charset="-128"/>
          <a:cs typeface="ＭＳ Ｐゴシック" pitchFamily="-72" charset="-128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72" charset="0"/>
          <a:ea typeface="ＭＳ Ｐゴシック" pitchFamily="-72" charset="-128"/>
          <a:cs typeface="ＭＳ Ｐゴシック" pitchFamily="-72" charset="-128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72" charset="0"/>
          <a:ea typeface="ＭＳ Ｐゴシック" pitchFamily="-72" charset="-128"/>
          <a:cs typeface="ＭＳ Ｐゴシック" pitchFamily="-72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72" charset="0"/>
          <a:ea typeface="ＭＳ Ｐゴシック" pitchFamily="-72" charset="-128"/>
          <a:cs typeface="ＭＳ Ｐゴシック" pitchFamily="-72" charset="-128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72" charset="0"/>
          <a:ea typeface="ＭＳ Ｐゴシック" pitchFamily="-72" charset="-128"/>
          <a:cs typeface="ＭＳ Ｐゴシック" pitchFamily="-72" charset="-128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72" charset="0"/>
          <a:ea typeface="ＭＳ Ｐゴシック" pitchFamily="-72" charset="-128"/>
          <a:cs typeface="ＭＳ Ｐゴシック" pitchFamily="-72" charset="-128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72" charset="0"/>
          <a:ea typeface="ＭＳ Ｐゴシック" pitchFamily="-72" charset="-128"/>
          <a:cs typeface="ＭＳ Ｐゴシック" pitchFamily="-72" charset="-128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pitchFamily="-72" charset="0"/>
        <a:buChar char="•"/>
        <a:defRPr sz="3200" kern="1200">
          <a:solidFill>
            <a:schemeClr val="tx1"/>
          </a:solidFill>
          <a:latin typeface="+mn-lt"/>
          <a:ea typeface="ＭＳ Ｐゴシック" pitchFamily="-72" charset="-128"/>
          <a:cs typeface="ＭＳ Ｐゴシック" pitchFamily="-72" charset="-128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pitchFamily="-72" charset="0"/>
        <a:buChar char="–"/>
        <a:defRPr sz="2800" kern="1200">
          <a:solidFill>
            <a:schemeClr val="tx1"/>
          </a:solidFill>
          <a:latin typeface="+mn-lt"/>
          <a:ea typeface="ＭＳ Ｐゴシック" pitchFamily="-72" charset="-128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pitchFamily="-72" charset="0"/>
        <a:buChar char="•"/>
        <a:defRPr sz="2400" kern="1200">
          <a:solidFill>
            <a:schemeClr val="tx1"/>
          </a:solidFill>
          <a:latin typeface="+mn-lt"/>
          <a:ea typeface="ＭＳ Ｐゴシック" pitchFamily="-72" charset="-128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pitchFamily="-72" charset="0"/>
        <a:buChar char="–"/>
        <a:defRPr sz="2000" kern="1200">
          <a:solidFill>
            <a:schemeClr val="tx1"/>
          </a:solidFill>
          <a:latin typeface="+mn-lt"/>
          <a:ea typeface="ＭＳ Ｐゴシック" pitchFamily="-72" charset="-128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pitchFamily="-72" charset="0"/>
        <a:buChar char="»"/>
        <a:defRPr sz="2000" kern="1200">
          <a:solidFill>
            <a:schemeClr val="tx1"/>
          </a:solidFill>
          <a:latin typeface="+mn-lt"/>
          <a:ea typeface="ＭＳ Ｐゴシック" pitchFamily="-72" charset="-128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>
            <a:spLocks/>
          </p:cNvSpPr>
          <p:nvPr/>
        </p:nvSpPr>
        <p:spPr bwMode="auto">
          <a:xfrm>
            <a:off x="500063" y="5945188"/>
            <a:ext cx="4940300" cy="9207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485775" y="5938838"/>
            <a:ext cx="3690938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14" name="Right Triangle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4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3321" name="Text Placeholder 29"/>
          <p:cNvSpPr>
            <a:spLocks noGrp="1"/>
          </p:cNvSpPr>
          <p:nvPr>
            <p:ph type="body" idx="1"/>
          </p:nvPr>
        </p:nvSpPr>
        <p:spPr bwMode="auto">
          <a:xfrm>
            <a:off x="457200" y="1481138"/>
            <a:ext cx="8229600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4379913" y="6408738"/>
            <a:ext cx="3087687" cy="365125"/>
          </a:xfrm>
          <a:prstGeom prst="rect">
            <a:avLst/>
          </a:prstGeom>
        </p:spPr>
        <p:txBody>
          <a:bodyPr vert="horz" anchor="b"/>
          <a:lstStyle>
            <a:lvl1pPr algn="ctr" eaLnBrk="1" fontAlgn="auto" latinLnBrk="0" hangingPunct="1">
              <a:spcBef>
                <a:spcPts val="0"/>
              </a:spcBef>
              <a:spcAft>
                <a:spcPts val="0"/>
              </a:spcAft>
              <a:defRPr kumimoji="0" sz="10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Copyright © 2013 Pearson Education, Inc. publishing as Prentice Hall</a:t>
            </a:r>
            <a:endParaRPr lang="en-US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8382000" y="6408738"/>
            <a:ext cx="631825" cy="365125"/>
          </a:xfrm>
          <a:prstGeom prst="rect">
            <a:avLst/>
          </a:prstGeom>
        </p:spPr>
        <p:txBody>
          <a:bodyPr vert="horz" anchor="b"/>
          <a:lstStyle>
            <a:lvl1pPr algn="r" eaLnBrk="1" fontAlgn="auto" latinLnBrk="0" hangingPunct="1">
              <a:spcBef>
                <a:spcPts val="0"/>
              </a:spcBef>
              <a:spcAft>
                <a:spcPts val="0"/>
              </a:spcAft>
              <a:defRPr kumimoji="0" sz="1000" b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1-</a:t>
            </a:r>
            <a:fld id="{B9BE4872-5E63-4540-A7AB-30444C10C98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96" r:id="rId1"/>
    <p:sldLayoutId id="2147483897" r:id="rId2"/>
    <p:sldLayoutId id="2147483898" r:id="rId3"/>
    <p:sldLayoutId id="2147483888" r:id="rId4"/>
    <p:sldLayoutId id="2147483899" r:id="rId5"/>
    <p:sldLayoutId id="2147483900" r:id="rId6"/>
    <p:sldLayoutId id="2147483901" r:id="rId7"/>
    <p:sldLayoutId id="2147483902" r:id="rId8"/>
    <p:sldLayoutId id="2147483903" r:id="rId9"/>
    <p:sldLayoutId id="2147483887" r:id="rId10"/>
    <p:sldLayoutId id="2147483886" r:id="rId11"/>
    <p:sldLayoutId id="2147483904" r:id="rId12"/>
  </p:sldLayoutIdLst>
  <p:timing>
    <p:tnLst>
      <p:par>
        <p:cTn id="1" dur="indefinite" restart="never" nodeType="tmRoot"/>
      </p:par>
    </p:tnLst>
  </p:timing>
  <p:hf hdr="0" dt="0"/>
  <p:txStyles>
    <p:titleStyle>
      <a:lvl1pPr algn="l" rtl="0" fontAlgn="base">
        <a:spcBef>
          <a:spcPct val="0"/>
        </a:spcBef>
        <a:spcAft>
          <a:spcPct val="0"/>
        </a:spcAft>
        <a:defRPr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ＭＳ Ｐゴシック" pitchFamily="-72" charset="-128"/>
          <a:cs typeface="ＭＳ Ｐゴシック" pitchFamily="-72" charset="-128"/>
        </a:defRPr>
      </a:lvl1pPr>
      <a:lvl2pPr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Arial" pitchFamily="-72" charset="0"/>
          <a:ea typeface="ＭＳ Ｐゴシック" pitchFamily="-72" charset="-128"/>
          <a:cs typeface="ＭＳ Ｐゴシック" pitchFamily="-72" charset="-128"/>
        </a:defRPr>
      </a:lvl2pPr>
      <a:lvl3pPr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Arial" pitchFamily="-72" charset="0"/>
          <a:ea typeface="ＭＳ Ｐゴシック" pitchFamily="-72" charset="-128"/>
          <a:cs typeface="ＭＳ Ｐゴシック" pitchFamily="-72" charset="-128"/>
        </a:defRPr>
      </a:lvl3pPr>
      <a:lvl4pPr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Arial" pitchFamily="-72" charset="0"/>
          <a:ea typeface="ＭＳ Ｐゴシック" pitchFamily="-72" charset="-128"/>
          <a:cs typeface="ＭＳ Ｐゴシック" pitchFamily="-72" charset="-128"/>
        </a:defRPr>
      </a:lvl4pPr>
      <a:lvl5pPr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Arial" pitchFamily="-72" charset="0"/>
          <a:ea typeface="ＭＳ Ｐゴシック" pitchFamily="-72" charset="-128"/>
          <a:cs typeface="ＭＳ Ｐゴシック" pitchFamily="-72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Arial" pitchFamily="-72" charset="0"/>
          <a:ea typeface="ＭＳ Ｐゴシック" pitchFamily="-72" charset="-128"/>
          <a:cs typeface="ＭＳ Ｐゴシック" pitchFamily="-72" charset="-128"/>
        </a:defRPr>
      </a:lvl6pPr>
      <a:lvl7pPr marL="914400"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Arial" pitchFamily="-72" charset="0"/>
          <a:ea typeface="ＭＳ Ｐゴシック" pitchFamily="-72" charset="-128"/>
          <a:cs typeface="ＭＳ Ｐゴシック" pitchFamily="-72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Arial" pitchFamily="-72" charset="0"/>
          <a:ea typeface="ＭＳ Ｐゴシック" pitchFamily="-72" charset="-128"/>
          <a:cs typeface="ＭＳ Ｐゴシック" pitchFamily="-72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Arial" pitchFamily="-72" charset="0"/>
          <a:ea typeface="ＭＳ Ｐゴシック" pitchFamily="-72" charset="-128"/>
          <a:cs typeface="ＭＳ Ｐゴシック" pitchFamily="-72" charset="-128"/>
        </a:defRPr>
      </a:lvl9pPr>
    </p:titleStyle>
    <p:bodyStyle>
      <a:lvl1pPr marL="365125" indent="-255588" algn="l" rtl="0" fontAlgn="base">
        <a:spcBef>
          <a:spcPts val="400"/>
        </a:spcBef>
        <a:spcAft>
          <a:spcPct val="0"/>
        </a:spcAft>
        <a:buClr>
          <a:schemeClr val="accent1"/>
        </a:buClr>
        <a:buSzPct val="68000"/>
        <a:buFont typeface="Wingdings 3" pitchFamily="-72" charset="2"/>
        <a:buChar char=""/>
        <a:defRPr sz="2700" kern="1200">
          <a:solidFill>
            <a:schemeClr val="tx1"/>
          </a:solidFill>
          <a:latin typeface="+mn-lt"/>
          <a:ea typeface="ＭＳ Ｐゴシック" pitchFamily="-72" charset="-128"/>
          <a:cs typeface="ＭＳ Ｐゴシック" pitchFamily="-72" charset="-128"/>
        </a:defRPr>
      </a:lvl1pPr>
      <a:lvl2pPr marL="620713" indent="-228600" algn="l" rtl="0" fontAlgn="base">
        <a:spcBef>
          <a:spcPts val="325"/>
        </a:spcBef>
        <a:spcAft>
          <a:spcPct val="0"/>
        </a:spcAft>
        <a:buClr>
          <a:schemeClr val="accent1"/>
        </a:buClr>
        <a:buFont typeface="Verdana" pitchFamily="-72" charset="0"/>
        <a:buChar char="◦"/>
        <a:defRPr sz="2300" kern="1200">
          <a:solidFill>
            <a:schemeClr val="tx1"/>
          </a:solidFill>
          <a:latin typeface="+mn-lt"/>
          <a:ea typeface="ＭＳ Ｐゴシック" pitchFamily="-72" charset="-128"/>
          <a:cs typeface="+mn-cs"/>
        </a:defRPr>
      </a:lvl2pPr>
      <a:lvl3pPr marL="858838" indent="-228600" algn="l" rtl="0" fontAlgn="base">
        <a:spcBef>
          <a:spcPts val="350"/>
        </a:spcBef>
        <a:spcAft>
          <a:spcPct val="0"/>
        </a:spcAft>
        <a:buClr>
          <a:schemeClr val="accent2"/>
        </a:buClr>
        <a:buSzPct val="100000"/>
        <a:buFont typeface="Wingdings 2" pitchFamily="-72" charset="2"/>
        <a:buChar char=""/>
        <a:defRPr sz="2100" kern="1200">
          <a:solidFill>
            <a:schemeClr val="tx1"/>
          </a:solidFill>
          <a:latin typeface="+mn-lt"/>
          <a:ea typeface="ＭＳ Ｐゴシック" pitchFamily="-72" charset="-128"/>
          <a:cs typeface="+mn-cs"/>
        </a:defRPr>
      </a:lvl3pPr>
      <a:lvl4pPr marL="1143000" indent="-228600" algn="l" rtl="0" fontAlgn="base">
        <a:spcBef>
          <a:spcPts val="350"/>
        </a:spcBef>
        <a:spcAft>
          <a:spcPct val="0"/>
        </a:spcAft>
        <a:buClr>
          <a:schemeClr val="accent2"/>
        </a:buClr>
        <a:buFont typeface="Wingdings 2" pitchFamily="-72" charset="2"/>
        <a:buChar char=""/>
        <a:defRPr sz="1900" kern="1200">
          <a:solidFill>
            <a:schemeClr val="tx1"/>
          </a:solidFill>
          <a:latin typeface="+mn-lt"/>
          <a:ea typeface="ＭＳ Ｐゴシック" pitchFamily="-72" charset="-128"/>
          <a:cs typeface="+mn-cs"/>
        </a:defRPr>
      </a:lvl4pPr>
      <a:lvl5pPr marL="1371600" indent="-228600" algn="l" rtl="0" fontAlgn="base">
        <a:spcBef>
          <a:spcPts val="350"/>
        </a:spcBef>
        <a:spcAft>
          <a:spcPct val="0"/>
        </a:spcAft>
        <a:buClr>
          <a:schemeClr val="accent2"/>
        </a:buClr>
        <a:buFont typeface="Wingdings 2" pitchFamily="-72" charset="2"/>
        <a:buChar char=""/>
        <a:defRPr kern="1200">
          <a:solidFill>
            <a:schemeClr val="tx1"/>
          </a:solidFill>
          <a:latin typeface="+mn-lt"/>
          <a:ea typeface="ＭＳ Ｐゴシック" pitchFamily="-72" charset="-128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7" Type="http://schemas.openxmlformats.org/officeDocument/2006/relationships/image" Target="../media/image26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2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3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4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5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6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7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8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9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0.png"/><Relationship Id="rId3" Type="http://schemas.openxmlformats.org/officeDocument/2006/relationships/image" Target="../media/image41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2.png"/><Relationship Id="rId3" Type="http://schemas.openxmlformats.org/officeDocument/2006/relationships/image" Target="../media/image40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3.png"/><Relationship Id="rId3" Type="http://schemas.openxmlformats.org/officeDocument/2006/relationships/image" Target="../media/image44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5.png"/><Relationship Id="rId3" Type="http://schemas.openxmlformats.org/officeDocument/2006/relationships/image" Target="../media/image46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7.png"/><Relationship Id="rId3" Type="http://schemas.openxmlformats.org/officeDocument/2006/relationships/image" Target="../media/image45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8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0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1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2.png"/><Relationship Id="rId3" Type="http://schemas.openxmlformats.org/officeDocument/2006/relationships/image" Target="../media/image51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3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4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4" Type="http://schemas.openxmlformats.org/officeDocument/2006/relationships/image" Target="../media/image58.png"/><Relationship Id="rId5" Type="http://schemas.openxmlformats.org/officeDocument/2006/relationships/image" Target="../media/image59.png"/><Relationship Id="rId6" Type="http://schemas.openxmlformats.org/officeDocument/2006/relationships/image" Target="../media/image60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6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61.png"/><Relationship Id="rId3" Type="http://schemas.openxmlformats.org/officeDocument/2006/relationships/image" Target="../media/image62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63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6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65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66.png"/><Relationship Id="rId3" Type="http://schemas.openxmlformats.org/officeDocument/2006/relationships/image" Target="../media/image67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68.png"/><Relationship Id="rId3" Type="http://schemas.openxmlformats.org/officeDocument/2006/relationships/image" Target="../media/image67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69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4" Type="http://schemas.openxmlformats.org/officeDocument/2006/relationships/image" Target="../media/image72.png"/><Relationship Id="rId5" Type="http://schemas.openxmlformats.org/officeDocument/2006/relationships/image" Target="../media/image73.png"/><Relationship Id="rId6" Type="http://schemas.openxmlformats.org/officeDocument/2006/relationships/image" Target="../media/image74.png"/><Relationship Id="rId7" Type="http://schemas.openxmlformats.org/officeDocument/2006/relationships/image" Target="../media/image75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70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76.png"/><Relationship Id="rId3" Type="http://schemas.openxmlformats.org/officeDocument/2006/relationships/image" Target="../media/image77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7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79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80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81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33400" y="762000"/>
            <a:ext cx="8229600" cy="1600200"/>
          </a:xfrm>
        </p:spPr>
        <p:txBody>
          <a:bodyPr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 smtClean="0">
                <a:ea typeface="+mj-ea"/>
                <a:cs typeface="+mj-cs"/>
              </a:rPr>
              <a:t>Chapter 14:</a:t>
            </a:r>
            <a:br>
              <a:rPr lang="en-US" dirty="0" smtClean="0">
                <a:ea typeface="+mj-ea"/>
                <a:cs typeface="+mj-cs"/>
              </a:rPr>
            </a:br>
            <a:r>
              <a:rPr lang="en-US" dirty="0" smtClean="0">
                <a:ea typeface="+mj-ea"/>
                <a:cs typeface="+mj-cs"/>
              </a:rPr>
              <a:t>Applications of Linear Optimization</a:t>
            </a:r>
            <a:endParaRPr lang="en-US" dirty="0">
              <a:ea typeface="+mj-ea"/>
              <a:cs typeface="+mj-cs"/>
            </a:endParaRPr>
          </a:p>
        </p:txBody>
      </p:sp>
      <p:sp>
        <p:nvSpPr>
          <p:cNvPr id="27650" name="TextBox 5"/>
          <p:cNvSpPr txBox="1">
            <a:spLocks noChangeArrowheads="1"/>
          </p:cNvSpPr>
          <p:nvPr/>
        </p:nvSpPr>
        <p:spPr bwMode="auto">
          <a:xfrm>
            <a:off x="609600" y="2743200"/>
            <a:ext cx="6477000" cy="1655763"/>
          </a:xfrm>
          <a:prstGeom prst="rect">
            <a:avLst/>
          </a:prstGeom>
          <a:solidFill>
            <a:schemeClr val="bg2">
              <a:alpha val="30196"/>
            </a:schemeClr>
          </a:solidFill>
          <a:ln w="9525">
            <a:solidFill>
              <a:schemeClr val="accent1"/>
            </a:solidFill>
            <a:miter lim="800000"/>
            <a:headEnd/>
            <a:tailEnd/>
          </a:ln>
        </p:spPr>
        <p:txBody>
          <a:bodyPr lIns="182880" tIns="182880" rIns="182880" bIns="182880" anchor="ctr">
            <a:prstTxWarp prst="textNoShape">
              <a:avLst/>
            </a:prstTxWarp>
            <a:spAutoFit/>
          </a:bodyPr>
          <a:lstStyle/>
          <a:p>
            <a:r>
              <a:rPr lang="en-US" sz="2800" i="1"/>
              <a:t>Business Analytics: Methods, Models</a:t>
            </a:r>
            <a:r>
              <a:rPr lang="en-US" sz="2800"/>
              <a:t>, </a:t>
            </a:r>
          </a:p>
          <a:p>
            <a:r>
              <a:rPr lang="en-US" sz="2800" i="1"/>
              <a:t>and Desicions</a:t>
            </a:r>
            <a:r>
              <a:rPr lang="en-US" sz="2800"/>
              <a:t>, 1</a:t>
            </a:r>
            <a:r>
              <a:rPr lang="en-US" sz="2800" baseline="30000"/>
              <a:t>st</a:t>
            </a:r>
            <a:r>
              <a:rPr lang="en-US" sz="2800"/>
              <a:t> edition</a:t>
            </a:r>
          </a:p>
          <a:p>
            <a:r>
              <a:rPr lang="en-US" sz="2800"/>
              <a:t>James R. Evans</a:t>
            </a:r>
          </a:p>
        </p:txBody>
      </p:sp>
      <p:sp>
        <p:nvSpPr>
          <p:cNvPr id="27651" name="Footer Placeholder 7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27652" name="Slide Number Placeholder 17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14-</a:t>
            </a:r>
            <a:fld id="{141E9B21-DEC0-4CEA-AB30-8ACE685BCC4C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 3" pitchFamily="-72" charset="2"/>
              <a:buNone/>
            </a:pPr>
            <a:r>
              <a:rPr lang="en-US" u="sng" smtClean="0"/>
              <a:t>Example 14.1 (continued) Camm Textiles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3200" dirty="0" smtClean="0">
                <a:ea typeface="+mj-ea"/>
                <a:cs typeface="+mj-cs"/>
              </a:rPr>
              <a:t>Process Selection Models</a:t>
            </a:r>
            <a:endParaRPr lang="en-US" sz="3200" dirty="0">
              <a:ea typeface="+mj-ea"/>
              <a:cs typeface="+mj-cs"/>
            </a:endParaRPr>
          </a:p>
        </p:txBody>
      </p:sp>
      <p:sp>
        <p:nvSpPr>
          <p:cNvPr id="36867" name="Footer Placeholder 11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36868" name="Slide Number Placeholder 19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14-</a:t>
            </a:r>
            <a:fld id="{C351F550-0F2D-447C-93D0-9DB3C1CFAF63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10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pic>
        <p:nvPicPr>
          <p:cNvPr id="36869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3000" y="2157413"/>
            <a:ext cx="5715000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870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43000" y="2771775"/>
            <a:ext cx="5791200" cy="3309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Content Placeholder 1"/>
          <p:cNvSpPr>
            <a:spLocks noGrp="1"/>
          </p:cNvSpPr>
          <p:nvPr>
            <p:ph idx="1"/>
          </p:nvPr>
        </p:nvSpPr>
        <p:spPr>
          <a:xfrm>
            <a:off x="457200" y="1249363"/>
            <a:ext cx="8229600" cy="4525962"/>
          </a:xfrm>
        </p:spPr>
        <p:txBody>
          <a:bodyPr/>
          <a:lstStyle/>
          <a:p>
            <a:pPr>
              <a:buFont typeface="Wingdings 3" pitchFamily="-72" charset="2"/>
              <a:buNone/>
            </a:pPr>
            <a:r>
              <a:rPr lang="en-US" u="sng" smtClean="0"/>
              <a:t>Spreadsheet Design and </a:t>
            </a:r>
            <a:r>
              <a:rPr lang="en-US" i="1" u="sng" smtClean="0"/>
              <a:t>Solver</a:t>
            </a:r>
            <a:r>
              <a:rPr lang="en-US" u="sng" smtClean="0"/>
              <a:t> Reports</a:t>
            </a:r>
          </a:p>
          <a:p>
            <a:pPr>
              <a:buFont typeface="Wingdings 3" pitchFamily="-72" charset="2"/>
              <a:buNone/>
            </a:pPr>
            <a:r>
              <a:rPr lang="en-US" smtClean="0"/>
              <a:t>Camm Textiles LP model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3200" dirty="0" smtClean="0">
                <a:ea typeface="+mj-ea"/>
                <a:cs typeface="+mj-cs"/>
              </a:rPr>
              <a:t>Process Selection Models</a:t>
            </a:r>
            <a:endParaRPr lang="en-US" sz="3200" dirty="0">
              <a:ea typeface="+mj-ea"/>
              <a:cs typeface="+mj-cs"/>
            </a:endParaRPr>
          </a:p>
        </p:txBody>
      </p:sp>
      <p:sp>
        <p:nvSpPr>
          <p:cNvPr id="37891" name="TextBox 7"/>
          <p:cNvSpPr txBox="1">
            <a:spLocks noChangeArrowheads="1"/>
          </p:cNvSpPr>
          <p:nvPr/>
        </p:nvSpPr>
        <p:spPr bwMode="auto">
          <a:xfrm>
            <a:off x="7754938" y="4948238"/>
            <a:ext cx="896937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Figure 14.1b</a:t>
            </a:r>
          </a:p>
        </p:txBody>
      </p:sp>
      <p:sp>
        <p:nvSpPr>
          <p:cNvPr id="37892" name="Footer Placeholder 11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37893" name="Slide Number Placeholder 19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14-</a:t>
            </a:r>
            <a:fld id="{D7723894-E7F0-44A0-8274-412E11CD0310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11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pic>
        <p:nvPicPr>
          <p:cNvPr id="37894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9600" y="2359025"/>
            <a:ext cx="8077200" cy="2589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895" name="TextBox 2"/>
          <p:cNvSpPr txBox="1">
            <a:spLocks noChangeArrowheads="1"/>
          </p:cNvSpPr>
          <p:nvPr/>
        </p:nvSpPr>
        <p:spPr bwMode="auto">
          <a:xfrm>
            <a:off x="1606550" y="5081588"/>
            <a:ext cx="5902325" cy="915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Pink cells are model parameters.</a:t>
            </a:r>
          </a:p>
          <a:p>
            <a:r>
              <a:rPr lang="en-US"/>
              <a:t>Beige cells are solution values of  the decision variables.</a:t>
            </a:r>
          </a:p>
          <a:p>
            <a:r>
              <a:rPr lang="en-US"/>
              <a:t>Green cell is the optimal value of the objective.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Content Placeholder 1"/>
          <p:cNvSpPr>
            <a:spLocks noGrp="1"/>
          </p:cNvSpPr>
          <p:nvPr>
            <p:ph idx="1"/>
          </p:nvPr>
        </p:nvSpPr>
        <p:spPr>
          <a:xfrm>
            <a:off x="481013" y="1325563"/>
            <a:ext cx="8229600" cy="4525962"/>
          </a:xfrm>
        </p:spPr>
        <p:txBody>
          <a:bodyPr/>
          <a:lstStyle/>
          <a:p>
            <a:pPr>
              <a:buFont typeface="Wingdings 3" pitchFamily="-72" charset="2"/>
              <a:buNone/>
            </a:pPr>
            <a:r>
              <a:rPr lang="en-US" u="sng" smtClean="0"/>
              <a:t>Spreadsheet Design and </a:t>
            </a:r>
            <a:r>
              <a:rPr lang="en-US" i="1" u="sng" smtClean="0"/>
              <a:t>Solver</a:t>
            </a:r>
            <a:r>
              <a:rPr lang="en-US" u="sng" smtClean="0"/>
              <a:t> Reports</a:t>
            </a:r>
          </a:p>
          <a:p>
            <a:pPr>
              <a:buFont typeface="Wingdings 3" pitchFamily="-72" charset="2"/>
              <a:buNone/>
            </a:pPr>
            <a:r>
              <a:rPr lang="en-US" smtClean="0"/>
              <a:t>Camm Textiles LP model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3200" dirty="0" smtClean="0">
                <a:ea typeface="+mj-ea"/>
                <a:cs typeface="+mj-cs"/>
              </a:rPr>
              <a:t>Process Selection Models</a:t>
            </a:r>
            <a:endParaRPr lang="en-US" sz="3200" dirty="0">
              <a:ea typeface="+mj-ea"/>
              <a:cs typeface="+mj-cs"/>
            </a:endParaRPr>
          </a:p>
        </p:txBody>
      </p:sp>
      <p:sp>
        <p:nvSpPr>
          <p:cNvPr id="38915" name="Footer Placeholder 11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38916" name="Slide Number Placeholder 19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14-</a:t>
            </a:r>
            <a:fld id="{2EA37BCE-7334-4BA9-AB18-AAACF2C15C09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12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sp>
        <p:nvSpPr>
          <p:cNvPr id="38917" name="TextBox 8"/>
          <p:cNvSpPr txBox="1">
            <a:spLocks noChangeArrowheads="1"/>
          </p:cNvSpPr>
          <p:nvPr/>
        </p:nvSpPr>
        <p:spPr bwMode="auto">
          <a:xfrm>
            <a:off x="6791325" y="5910263"/>
            <a:ext cx="896938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Figure 14.1a</a:t>
            </a:r>
          </a:p>
        </p:txBody>
      </p:sp>
      <p:pic>
        <p:nvPicPr>
          <p:cNvPr id="389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47813" y="2359025"/>
            <a:ext cx="6143625" cy="3571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Content Placeholder 1"/>
          <p:cNvSpPr>
            <a:spLocks noGrp="1"/>
          </p:cNvSpPr>
          <p:nvPr>
            <p:ph idx="1"/>
          </p:nvPr>
        </p:nvSpPr>
        <p:spPr>
          <a:xfrm>
            <a:off x="434975" y="1241425"/>
            <a:ext cx="8229600" cy="4525963"/>
          </a:xfrm>
        </p:spPr>
        <p:txBody>
          <a:bodyPr/>
          <a:lstStyle/>
          <a:p>
            <a:pPr>
              <a:buFont typeface="Wingdings 3" pitchFamily="-72" charset="2"/>
              <a:buNone/>
            </a:pPr>
            <a:r>
              <a:rPr lang="en-US" u="sng" smtClean="0"/>
              <a:t>Spreadsheet Design and </a:t>
            </a:r>
            <a:r>
              <a:rPr lang="en-US" i="1" u="sng" smtClean="0"/>
              <a:t>Solver</a:t>
            </a:r>
            <a:r>
              <a:rPr lang="en-US" u="sng" smtClean="0"/>
              <a:t> Reports</a:t>
            </a:r>
          </a:p>
          <a:p>
            <a:pPr>
              <a:buFont typeface="Wingdings 3" pitchFamily="-72" charset="2"/>
              <a:buNone/>
            </a:pPr>
            <a:r>
              <a:rPr lang="en-US" sz="2400" i="1" smtClean="0"/>
              <a:t>Risk Solver  </a:t>
            </a:r>
            <a:r>
              <a:rPr lang="en-US" sz="2400" smtClean="0"/>
              <a:t>Parameter </a:t>
            </a:r>
          </a:p>
          <a:p>
            <a:pPr>
              <a:spcBef>
                <a:spcPct val="0"/>
              </a:spcBef>
              <a:buFont typeface="Wingdings 3" pitchFamily="-72" charset="2"/>
              <a:buNone/>
            </a:pPr>
            <a:r>
              <a:rPr lang="en-US" sz="2400" smtClean="0"/>
              <a:t>dialog for Camm Textiles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3200" dirty="0" smtClean="0">
                <a:ea typeface="+mj-ea"/>
                <a:cs typeface="+mj-cs"/>
              </a:rPr>
              <a:t>Process Selection Models</a:t>
            </a:r>
            <a:endParaRPr lang="en-US" sz="3200" dirty="0">
              <a:ea typeface="+mj-ea"/>
              <a:cs typeface="+mj-cs"/>
            </a:endParaRPr>
          </a:p>
        </p:txBody>
      </p:sp>
      <p:sp>
        <p:nvSpPr>
          <p:cNvPr id="39939" name="Footer Placeholder 11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39940" name="Slide Number Placeholder 19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14-</a:t>
            </a:r>
            <a:fld id="{71BEA2C3-66C6-4309-B9F5-EC247755B80F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13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sp>
        <p:nvSpPr>
          <p:cNvPr id="39941" name="TextBox 3"/>
          <p:cNvSpPr txBox="1">
            <a:spLocks noChangeArrowheads="1"/>
          </p:cNvSpPr>
          <p:nvPr/>
        </p:nvSpPr>
        <p:spPr bwMode="auto">
          <a:xfrm>
            <a:off x="609600" y="2895600"/>
            <a:ext cx="2819400" cy="1465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/>
              <a:t>Set a bound of C14 = 0 since we included C14 in the B14:D16 variables but the regular loom cannot produce fabric 1.</a:t>
            </a:r>
          </a:p>
        </p:txBody>
      </p:sp>
      <p:sp>
        <p:nvSpPr>
          <p:cNvPr id="39942" name="TextBox 10"/>
          <p:cNvSpPr txBox="1">
            <a:spLocks noChangeArrowheads="1"/>
          </p:cNvSpPr>
          <p:nvPr/>
        </p:nvSpPr>
        <p:spPr bwMode="auto">
          <a:xfrm>
            <a:off x="7715250" y="5710238"/>
            <a:ext cx="827088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Figure 14.2</a:t>
            </a:r>
          </a:p>
        </p:txBody>
      </p:sp>
      <p:pic>
        <p:nvPicPr>
          <p:cNvPr id="39943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670425" y="1828800"/>
            <a:ext cx="3875088" cy="388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Content Placeholder 1"/>
          <p:cNvSpPr>
            <a:spLocks noGrp="1"/>
          </p:cNvSpPr>
          <p:nvPr>
            <p:ph idx="1"/>
          </p:nvPr>
        </p:nvSpPr>
        <p:spPr>
          <a:xfrm>
            <a:off x="434975" y="1241425"/>
            <a:ext cx="8229600" cy="4525963"/>
          </a:xfrm>
        </p:spPr>
        <p:txBody>
          <a:bodyPr/>
          <a:lstStyle/>
          <a:p>
            <a:pPr>
              <a:buFont typeface="Wingdings 3" pitchFamily="-72" charset="2"/>
              <a:buNone/>
            </a:pPr>
            <a:r>
              <a:rPr lang="en-US" u="sng" smtClean="0"/>
              <a:t>Spreadsheet Design and </a:t>
            </a:r>
            <a:r>
              <a:rPr lang="en-US" i="1" u="sng" smtClean="0"/>
              <a:t>Solver</a:t>
            </a:r>
            <a:r>
              <a:rPr lang="en-US" u="sng" smtClean="0"/>
              <a:t> Reports</a:t>
            </a:r>
          </a:p>
          <a:p>
            <a:pPr>
              <a:buFont typeface="Wingdings 3" pitchFamily="-72" charset="2"/>
              <a:buNone/>
            </a:pPr>
            <a:r>
              <a:rPr lang="en-US" sz="2400" smtClean="0"/>
              <a:t>Regular</a:t>
            </a:r>
            <a:r>
              <a:rPr lang="en-US" sz="2400" i="1" smtClean="0"/>
              <a:t> Solver </a:t>
            </a:r>
            <a:r>
              <a:rPr lang="en-US" sz="2400" smtClean="0"/>
              <a:t>Parameter </a:t>
            </a:r>
          </a:p>
          <a:p>
            <a:pPr>
              <a:spcBef>
                <a:spcPct val="0"/>
              </a:spcBef>
              <a:buFont typeface="Wingdings 3" pitchFamily="-72" charset="2"/>
              <a:buNone/>
            </a:pPr>
            <a:r>
              <a:rPr lang="en-US" sz="2400" smtClean="0"/>
              <a:t>dialog for Camm Textiles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3200" dirty="0" smtClean="0">
                <a:ea typeface="+mj-ea"/>
                <a:cs typeface="+mj-cs"/>
              </a:rPr>
              <a:t>Process Selection Models</a:t>
            </a:r>
            <a:endParaRPr lang="en-US" sz="3200" dirty="0">
              <a:ea typeface="+mj-ea"/>
              <a:cs typeface="+mj-cs"/>
            </a:endParaRPr>
          </a:p>
        </p:txBody>
      </p:sp>
      <p:sp>
        <p:nvSpPr>
          <p:cNvPr id="40963" name="Footer Placeholder 11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40964" name="Slide Number Placeholder 19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14-</a:t>
            </a:r>
            <a:fld id="{80442497-6F5F-49FB-A18F-1B2E187E5B7A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14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pic>
        <p:nvPicPr>
          <p:cNvPr id="40965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343400" y="1752600"/>
            <a:ext cx="4260850" cy="430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0966" name="TextBox 3"/>
          <p:cNvSpPr txBox="1">
            <a:spLocks noChangeArrowheads="1"/>
          </p:cNvSpPr>
          <p:nvPr/>
        </p:nvSpPr>
        <p:spPr bwMode="auto">
          <a:xfrm>
            <a:off x="914400" y="2971800"/>
            <a:ext cx="2362200" cy="1190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/>
              <a:t>Specify a constraint  C14 = 0 since the regular loom cannot produce fabric 1.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Content Placeholder 1"/>
          <p:cNvSpPr>
            <a:spLocks noGrp="1"/>
          </p:cNvSpPr>
          <p:nvPr>
            <p:ph idx="1"/>
          </p:nvPr>
        </p:nvSpPr>
        <p:spPr>
          <a:xfrm>
            <a:off x="457200" y="1106488"/>
            <a:ext cx="8229600" cy="4525962"/>
          </a:xfrm>
        </p:spPr>
        <p:txBody>
          <a:bodyPr/>
          <a:lstStyle/>
          <a:p>
            <a:pPr>
              <a:buFont typeface="Wingdings 3" pitchFamily="-72" charset="2"/>
              <a:buNone/>
            </a:pPr>
            <a:r>
              <a:rPr lang="en-US" u="sng" smtClean="0"/>
              <a:t>Example 14.2  Interpreting </a:t>
            </a:r>
            <a:r>
              <a:rPr lang="en-US" i="1" u="sng" smtClean="0"/>
              <a:t>Solver </a:t>
            </a:r>
            <a:r>
              <a:rPr lang="en-US" u="sng" smtClean="0"/>
              <a:t>Reports for the</a:t>
            </a:r>
          </a:p>
          <a:p>
            <a:pPr>
              <a:spcBef>
                <a:spcPct val="0"/>
              </a:spcBef>
              <a:buFont typeface="Wingdings 3" pitchFamily="-72" charset="2"/>
              <a:buNone/>
            </a:pPr>
            <a:r>
              <a:rPr lang="en-US" u="sng" smtClean="0"/>
              <a:t>Camm Textiles Problem</a:t>
            </a:r>
          </a:p>
          <a:p>
            <a:endParaRPr lang="en-US" smtClean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44562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3200" dirty="0" smtClean="0">
                <a:ea typeface="+mj-ea"/>
                <a:cs typeface="+mj-cs"/>
              </a:rPr>
              <a:t>Process Selection Models</a:t>
            </a:r>
            <a:endParaRPr lang="en-US" sz="3200" dirty="0">
              <a:ea typeface="+mj-ea"/>
              <a:cs typeface="+mj-cs"/>
            </a:endParaRPr>
          </a:p>
        </p:txBody>
      </p:sp>
      <p:sp>
        <p:nvSpPr>
          <p:cNvPr id="41987" name="TextBox 7"/>
          <p:cNvSpPr txBox="1">
            <a:spLocks noChangeArrowheads="1"/>
          </p:cNvSpPr>
          <p:nvPr/>
        </p:nvSpPr>
        <p:spPr bwMode="auto">
          <a:xfrm>
            <a:off x="4948238" y="5975350"/>
            <a:ext cx="827087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Figure 14.3</a:t>
            </a:r>
          </a:p>
        </p:txBody>
      </p:sp>
      <p:sp>
        <p:nvSpPr>
          <p:cNvPr id="41988" name="Footer Placeholder 11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41989" name="Slide Number Placeholder 19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14-</a:t>
            </a:r>
            <a:fld id="{9493D796-9A4A-4955-BA0D-4483A9D9DDFC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15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pic>
        <p:nvPicPr>
          <p:cNvPr id="419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14400" y="2438400"/>
            <a:ext cx="4862513" cy="35655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41991" name="TextBox 2"/>
          <p:cNvSpPr txBox="1">
            <a:spLocks noChangeArrowheads="1"/>
          </p:cNvSpPr>
          <p:nvPr/>
        </p:nvSpPr>
        <p:spPr bwMode="auto">
          <a:xfrm>
            <a:off x="2068513" y="2068513"/>
            <a:ext cx="2417762" cy="37623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i="1"/>
              <a:t>Solver</a:t>
            </a:r>
            <a:r>
              <a:rPr lang="en-US"/>
              <a:t> Answer Report</a:t>
            </a:r>
          </a:p>
        </p:txBody>
      </p:sp>
      <p:sp>
        <p:nvSpPr>
          <p:cNvPr id="4" name="Oval 3"/>
          <p:cNvSpPr/>
          <p:nvPr/>
        </p:nvSpPr>
        <p:spPr>
          <a:xfrm>
            <a:off x="5029200" y="5257800"/>
            <a:ext cx="747713" cy="152400"/>
          </a:xfrm>
          <a:prstGeom prst="ellipse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1993" name="TextBox 9"/>
          <p:cNvSpPr txBox="1">
            <a:spLocks noChangeArrowheads="1"/>
          </p:cNvSpPr>
          <p:nvPr/>
        </p:nvSpPr>
        <p:spPr bwMode="auto">
          <a:xfrm>
            <a:off x="6180138" y="2447925"/>
            <a:ext cx="2152650" cy="1474788"/>
          </a:xfrm>
          <a:prstGeom prst="rect">
            <a:avLst/>
          </a:prstGeom>
          <a:solidFill>
            <a:schemeClr val="bg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Profit = $87,756.12</a:t>
            </a:r>
          </a:p>
          <a:p>
            <a:r>
              <a:rPr lang="en-US" i="1"/>
              <a:t>D</a:t>
            </a:r>
            <a:r>
              <a:rPr lang="en-US" i="1" baseline="-25000"/>
              <a:t>1</a:t>
            </a:r>
            <a:r>
              <a:rPr lang="en-US"/>
              <a:t> = 30794.4 yards</a:t>
            </a:r>
          </a:p>
          <a:p>
            <a:r>
              <a:rPr lang="en-US" i="1"/>
              <a:t>P</a:t>
            </a:r>
            <a:r>
              <a:rPr lang="en-US" i="1" baseline="-25000"/>
              <a:t>1</a:t>
            </a:r>
            <a:r>
              <a:rPr lang="en-US"/>
              <a:t> = 14205.6 yards</a:t>
            </a:r>
          </a:p>
          <a:p>
            <a:r>
              <a:rPr lang="en-US" i="1"/>
              <a:t>R</a:t>
            </a:r>
            <a:r>
              <a:rPr lang="en-US" i="1" baseline="-25000"/>
              <a:t>2</a:t>
            </a:r>
            <a:r>
              <a:rPr lang="en-US"/>
              <a:t> = 76500.0 yards</a:t>
            </a:r>
          </a:p>
          <a:p>
            <a:r>
              <a:rPr lang="en-US" i="1"/>
              <a:t>R</a:t>
            </a:r>
            <a:r>
              <a:rPr lang="en-US" baseline="-25000"/>
              <a:t>3</a:t>
            </a:r>
            <a:r>
              <a:rPr lang="en-US"/>
              <a:t> = 10000.0 yards</a:t>
            </a:r>
          </a:p>
        </p:txBody>
      </p:sp>
      <p:sp>
        <p:nvSpPr>
          <p:cNvPr id="41994" name="TextBox 10"/>
          <p:cNvSpPr txBox="1">
            <a:spLocks noChangeArrowheads="1"/>
          </p:cNvSpPr>
          <p:nvPr/>
        </p:nvSpPr>
        <p:spPr bwMode="auto">
          <a:xfrm>
            <a:off x="6200775" y="4986338"/>
            <a:ext cx="2303463" cy="650875"/>
          </a:xfrm>
          <a:prstGeom prst="rect">
            <a:avLst/>
          </a:prstGeom>
          <a:solidFill>
            <a:schemeClr val="bg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The regular loom </a:t>
            </a:r>
          </a:p>
          <a:p>
            <a:r>
              <a:rPr lang="en-US"/>
              <a:t>has excess capacity.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Content Placeholder 1"/>
          <p:cNvSpPr>
            <a:spLocks noGrp="1"/>
          </p:cNvSpPr>
          <p:nvPr>
            <p:ph idx="1"/>
          </p:nvPr>
        </p:nvSpPr>
        <p:spPr>
          <a:xfrm>
            <a:off x="395288" y="1136650"/>
            <a:ext cx="8229600" cy="4525963"/>
          </a:xfrm>
        </p:spPr>
        <p:txBody>
          <a:bodyPr/>
          <a:lstStyle/>
          <a:p>
            <a:pPr>
              <a:buFont typeface="Wingdings 3" pitchFamily="-72" charset="2"/>
              <a:buNone/>
            </a:pPr>
            <a:r>
              <a:rPr lang="en-US" u="sng" smtClean="0"/>
              <a:t>Example 14.2 (continued) Interpreting </a:t>
            </a:r>
            <a:r>
              <a:rPr lang="en-US" i="1" u="sng" smtClean="0"/>
              <a:t>Solver </a:t>
            </a:r>
            <a:r>
              <a:rPr lang="en-US" u="sng" smtClean="0"/>
              <a:t>Reports for the Camm Textiles Problem</a:t>
            </a:r>
          </a:p>
          <a:p>
            <a:endParaRPr lang="en-US" smtClean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44562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3200" dirty="0" smtClean="0">
                <a:ea typeface="+mj-ea"/>
                <a:cs typeface="+mj-cs"/>
              </a:rPr>
              <a:t>Process Selection Models</a:t>
            </a:r>
            <a:endParaRPr lang="en-US" sz="3200" dirty="0">
              <a:ea typeface="+mj-ea"/>
              <a:cs typeface="+mj-cs"/>
            </a:endParaRPr>
          </a:p>
        </p:txBody>
      </p:sp>
      <p:sp>
        <p:nvSpPr>
          <p:cNvPr id="43011" name="TextBox 7"/>
          <p:cNvSpPr txBox="1">
            <a:spLocks noChangeArrowheads="1"/>
          </p:cNvSpPr>
          <p:nvPr/>
        </p:nvSpPr>
        <p:spPr bwMode="auto">
          <a:xfrm>
            <a:off x="5338763" y="6084888"/>
            <a:ext cx="827087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Figure 14.4</a:t>
            </a:r>
          </a:p>
        </p:txBody>
      </p:sp>
      <p:sp>
        <p:nvSpPr>
          <p:cNvPr id="43012" name="Footer Placeholder 11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43013" name="Slide Number Placeholder 19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14-</a:t>
            </a:r>
            <a:fld id="{273C5757-E9ED-4AAA-9E2A-B650CCFDC6A6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16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pic>
        <p:nvPicPr>
          <p:cNvPr id="430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5800" y="2427288"/>
            <a:ext cx="5483225" cy="365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3015" name="TextBox 8"/>
          <p:cNvSpPr txBox="1">
            <a:spLocks noChangeArrowheads="1"/>
          </p:cNvSpPr>
          <p:nvPr/>
        </p:nvSpPr>
        <p:spPr bwMode="auto">
          <a:xfrm>
            <a:off x="2220913" y="2076450"/>
            <a:ext cx="2897187" cy="3762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i="1"/>
              <a:t>Solver</a:t>
            </a:r>
            <a:r>
              <a:rPr lang="en-US"/>
              <a:t>  Sensitivity Report</a:t>
            </a:r>
          </a:p>
        </p:txBody>
      </p:sp>
      <p:sp>
        <p:nvSpPr>
          <p:cNvPr id="43016" name="TextBox 9"/>
          <p:cNvSpPr txBox="1">
            <a:spLocks noChangeArrowheads="1"/>
          </p:cNvSpPr>
          <p:nvPr/>
        </p:nvSpPr>
        <p:spPr bwMode="auto">
          <a:xfrm>
            <a:off x="6324600" y="2444750"/>
            <a:ext cx="2300288" cy="1474788"/>
          </a:xfrm>
          <a:prstGeom prst="rect">
            <a:avLst/>
          </a:prstGeom>
          <a:solidFill>
            <a:schemeClr val="bg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/>
              <a:t>The outsourcing cost of fabric 2 needs to decrease by $0.14 to become economical.</a:t>
            </a:r>
          </a:p>
        </p:txBody>
      </p:sp>
      <p:sp>
        <p:nvSpPr>
          <p:cNvPr id="11" name="Oval 10"/>
          <p:cNvSpPr/>
          <p:nvPr/>
        </p:nvSpPr>
        <p:spPr>
          <a:xfrm>
            <a:off x="3881438" y="4232275"/>
            <a:ext cx="457200" cy="152400"/>
          </a:xfrm>
          <a:prstGeom prst="ellipse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4419600" y="4246563"/>
            <a:ext cx="457200" cy="152400"/>
          </a:xfrm>
          <a:prstGeom prst="ellipse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4452938" y="4114800"/>
            <a:ext cx="457200" cy="117475"/>
          </a:xfrm>
          <a:prstGeom prst="ellipse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3881438" y="5595938"/>
            <a:ext cx="457200" cy="155575"/>
          </a:xfrm>
          <a:prstGeom prst="ellipse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3021" name="TextBox 15"/>
          <p:cNvSpPr txBox="1">
            <a:spLocks noChangeArrowheads="1"/>
          </p:cNvSpPr>
          <p:nvPr/>
        </p:nvSpPr>
        <p:spPr bwMode="auto">
          <a:xfrm>
            <a:off x="6408738" y="4794250"/>
            <a:ext cx="2133600" cy="1200150"/>
          </a:xfrm>
          <a:prstGeom prst="rect">
            <a:avLst/>
          </a:prstGeom>
          <a:solidFill>
            <a:schemeClr val="bg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/>
              <a:t>Producing an extra yard of fabric 1 costs $0.85 (its outsourcing cost).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 3" pitchFamily="-72" charset="2"/>
              <a:buNone/>
            </a:pPr>
            <a:r>
              <a:rPr lang="en-US" u="sng" smtClean="0"/>
              <a:t>Example 14.3  BG Seed Company</a:t>
            </a:r>
          </a:p>
          <a:p>
            <a:r>
              <a:rPr lang="en-US" smtClean="0"/>
              <a:t>BG Seed Company mixes food products for a variety of birdseed mixes.</a:t>
            </a:r>
          </a:p>
          <a:p>
            <a:r>
              <a:rPr lang="en-US" smtClean="0"/>
              <a:t>A new birdseed product is being developed and it  can use 8 ingredients.</a:t>
            </a:r>
          </a:p>
          <a:p>
            <a:r>
              <a:rPr lang="en-US" smtClean="0"/>
              <a:t>Nutritional requirements specify that the mixture contain at least 13% protein, at least 15% fat, and no more than 14% fiber.</a:t>
            </a:r>
          </a:p>
          <a:p>
            <a:r>
              <a:rPr lang="en-US" smtClean="0"/>
              <a:t>BG’s objective is to determine the minimum cost mixture that meets nutritional requirements.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3200" dirty="0" smtClean="0">
                <a:ea typeface="+mj-ea"/>
                <a:cs typeface="+mj-cs"/>
              </a:rPr>
              <a:t>Blending Models</a:t>
            </a:r>
            <a:endParaRPr lang="en-US" sz="3200" dirty="0">
              <a:ea typeface="+mj-ea"/>
              <a:cs typeface="+mj-cs"/>
            </a:endParaRPr>
          </a:p>
        </p:txBody>
      </p:sp>
      <p:sp>
        <p:nvSpPr>
          <p:cNvPr id="44035" name="Footer Placeholder 11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44036" name="Slide Number Placeholder 19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14-</a:t>
            </a:r>
            <a:fld id="{B1F32C54-ADA1-4F82-9DE4-5F1C76CDECE4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17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65138" y="1371600"/>
            <a:ext cx="8229600" cy="4525963"/>
          </a:xfrm>
        </p:spPr>
        <p:txBody>
          <a:bodyPr>
            <a:normAutofit/>
          </a:bodyPr>
          <a:lstStyle/>
          <a:p>
            <a:pPr marL="365760" indent="-256032" fontAlgn="auto">
              <a:spcAft>
                <a:spcPts val="0"/>
              </a:spcAft>
              <a:buFont typeface="Wingdings 3"/>
              <a:buNone/>
              <a:defRPr/>
            </a:pPr>
            <a:r>
              <a:rPr lang="en-US" u="sng" dirty="0" smtClean="0">
                <a:ea typeface="+mn-ea"/>
                <a:cs typeface="+mn-cs"/>
              </a:rPr>
              <a:t>Example </a:t>
            </a:r>
            <a:r>
              <a:rPr lang="en-US" u="sng" dirty="0">
                <a:ea typeface="+mn-ea"/>
                <a:cs typeface="+mn-cs"/>
              </a:rPr>
              <a:t>14.3 (continued)  </a:t>
            </a:r>
            <a:r>
              <a:rPr lang="en-US" u="sng" dirty="0" smtClean="0">
                <a:ea typeface="+mn-ea"/>
                <a:cs typeface="+mn-cs"/>
              </a:rPr>
              <a:t>BG Seed Company</a:t>
            </a:r>
          </a:p>
          <a:p>
            <a:pPr marL="365760" indent="-256032" fontAlgn="auto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>
                <a:ea typeface="+mn-ea"/>
                <a:cs typeface="+mn-cs"/>
              </a:rPr>
              <a:t>Define the 8 decision variables as:</a:t>
            </a:r>
          </a:p>
          <a:p>
            <a:pPr marL="109728" indent="0" fontAlgn="auto">
              <a:spcBef>
                <a:spcPts val="0"/>
              </a:spcBef>
              <a:spcAft>
                <a:spcPts val="0"/>
              </a:spcAft>
              <a:buFont typeface="Wingdings 3"/>
              <a:buNone/>
              <a:defRPr/>
            </a:pPr>
            <a:r>
              <a:rPr lang="en-US" dirty="0" smtClean="0">
                <a:ea typeface="+mn-ea"/>
                <a:cs typeface="+mn-cs"/>
              </a:rPr>
              <a:t>   </a:t>
            </a:r>
            <a:r>
              <a:rPr lang="en-US" i="1" dirty="0" smtClean="0">
                <a:ea typeface="+mn-ea"/>
                <a:cs typeface="+mn-cs"/>
              </a:rPr>
              <a:t>X</a:t>
            </a:r>
            <a:r>
              <a:rPr lang="en-US" i="1" baseline="-25000" dirty="0" smtClean="0">
                <a:ea typeface="+mn-ea"/>
                <a:cs typeface="+mn-cs"/>
              </a:rPr>
              <a:t>i</a:t>
            </a:r>
            <a:r>
              <a:rPr lang="en-US" dirty="0" smtClean="0">
                <a:ea typeface="+mn-ea"/>
                <a:cs typeface="+mn-cs"/>
              </a:rPr>
              <a:t> = pounds of ingredient </a:t>
            </a:r>
            <a:r>
              <a:rPr lang="en-US" i="1" dirty="0" err="1" smtClean="0">
                <a:ea typeface="+mn-ea"/>
                <a:cs typeface="+mn-cs"/>
              </a:rPr>
              <a:t>i</a:t>
            </a:r>
            <a:r>
              <a:rPr lang="en-US" dirty="0" smtClean="0">
                <a:ea typeface="+mn-ea"/>
                <a:cs typeface="+mn-cs"/>
              </a:rPr>
              <a:t> in 1 pound of mix</a:t>
            </a:r>
            <a:endParaRPr lang="en-US" dirty="0">
              <a:ea typeface="+mn-ea"/>
              <a:cs typeface="+mn-cs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3200" dirty="0" smtClean="0">
                <a:ea typeface="+mj-ea"/>
                <a:cs typeface="+mj-cs"/>
              </a:rPr>
              <a:t>Blending Models</a:t>
            </a:r>
            <a:endParaRPr lang="en-US" sz="3200" dirty="0">
              <a:ea typeface="+mj-ea"/>
              <a:cs typeface="+mj-cs"/>
            </a:endParaRPr>
          </a:p>
        </p:txBody>
      </p:sp>
      <p:sp>
        <p:nvSpPr>
          <p:cNvPr id="45059" name="TextBox 7"/>
          <p:cNvSpPr txBox="1">
            <a:spLocks noChangeArrowheads="1"/>
          </p:cNvSpPr>
          <p:nvPr/>
        </p:nvSpPr>
        <p:spPr bwMode="auto">
          <a:xfrm>
            <a:off x="7732713" y="6059488"/>
            <a:ext cx="784225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Table 14.3</a:t>
            </a:r>
          </a:p>
        </p:txBody>
      </p:sp>
      <p:sp>
        <p:nvSpPr>
          <p:cNvPr id="45060" name="Footer Placeholder 11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45061" name="Slide Number Placeholder 19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14-</a:t>
            </a:r>
            <a:fld id="{8B41FE13-5A4C-4CE0-A879-07564276C46B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18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pic>
        <p:nvPicPr>
          <p:cNvPr id="450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9600" y="2819400"/>
            <a:ext cx="7908925" cy="3240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Content Placeholder 1"/>
          <p:cNvSpPr>
            <a:spLocks noGrp="1"/>
          </p:cNvSpPr>
          <p:nvPr>
            <p:ph idx="1"/>
          </p:nvPr>
        </p:nvSpPr>
        <p:spPr>
          <a:xfrm>
            <a:off x="465138" y="1371600"/>
            <a:ext cx="8229600" cy="4525963"/>
          </a:xfrm>
        </p:spPr>
        <p:txBody>
          <a:bodyPr/>
          <a:lstStyle/>
          <a:p>
            <a:pPr>
              <a:buFont typeface="Wingdings 3" pitchFamily="-72" charset="2"/>
              <a:buNone/>
            </a:pPr>
            <a:r>
              <a:rPr lang="en-US" u="sng" smtClean="0"/>
              <a:t>Example 14.3 (continued)  BG Seed Company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3200" dirty="0" smtClean="0">
                <a:ea typeface="+mj-ea"/>
                <a:cs typeface="+mj-cs"/>
              </a:rPr>
              <a:t>Blending Models</a:t>
            </a:r>
            <a:endParaRPr lang="en-US" sz="3200" dirty="0">
              <a:ea typeface="+mj-ea"/>
              <a:cs typeface="+mj-cs"/>
            </a:endParaRPr>
          </a:p>
        </p:txBody>
      </p:sp>
      <p:sp>
        <p:nvSpPr>
          <p:cNvPr id="46083" name="Footer Placeholder 11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46084" name="Slide Number Placeholder 19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14-</a:t>
            </a:r>
            <a:fld id="{7D4BC1CC-0457-4EE9-A69F-4F8A053CC980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19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pic>
        <p:nvPicPr>
          <p:cNvPr id="46085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95400" y="1981200"/>
            <a:ext cx="6340475" cy="3984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Footer Placeholder 6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28674" name="Slide Number Placeholder 16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14-</a:t>
            </a:r>
            <a:fld id="{B32F84E8-BDFF-454F-B55E-4A84DADCCE9E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pic>
        <p:nvPicPr>
          <p:cNvPr id="28675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5443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65760" indent="-256032" fontAlgn="auto">
              <a:spcAft>
                <a:spcPts val="0"/>
              </a:spcAft>
              <a:buFont typeface="Wingdings 3"/>
              <a:buNone/>
              <a:defRPr/>
            </a:pPr>
            <a:r>
              <a:rPr lang="en-US" u="sng" dirty="0" smtClean="0">
                <a:ea typeface="+mn-ea"/>
                <a:cs typeface="+mn-cs"/>
              </a:rPr>
              <a:t>Dealing With </a:t>
            </a:r>
            <a:r>
              <a:rPr lang="en-US" u="sng" dirty="0" err="1" smtClean="0">
                <a:ea typeface="+mn-ea"/>
                <a:cs typeface="+mn-cs"/>
              </a:rPr>
              <a:t>Infeasibiltiy</a:t>
            </a:r>
            <a:endParaRPr lang="en-US" u="sng" dirty="0" smtClean="0">
              <a:ea typeface="+mn-ea"/>
              <a:cs typeface="+mn-cs"/>
            </a:endParaRPr>
          </a:p>
          <a:p>
            <a:pPr marL="109728" indent="0" fontAlgn="auto">
              <a:spcAft>
                <a:spcPts val="0"/>
              </a:spcAft>
              <a:buFont typeface="Wingdings 3"/>
              <a:buNone/>
              <a:defRPr/>
            </a:pPr>
            <a:r>
              <a:rPr lang="en-US" dirty="0" smtClean="0">
                <a:ea typeface="+mn-ea"/>
                <a:cs typeface="+mn-cs"/>
              </a:rPr>
              <a:t>BG Seed LP formulation in Excel</a:t>
            </a:r>
            <a:endParaRPr lang="en-US" dirty="0">
              <a:ea typeface="+mn-ea"/>
              <a:cs typeface="+mn-cs"/>
            </a:endParaRPr>
          </a:p>
          <a:p>
            <a:pPr marL="109728" indent="0" fontAlgn="auto">
              <a:spcAft>
                <a:spcPts val="0"/>
              </a:spcAft>
              <a:buFont typeface="Wingdings 3"/>
              <a:buNone/>
              <a:defRPr/>
            </a:pPr>
            <a:endParaRPr lang="en-US" dirty="0">
              <a:ea typeface="+mn-ea"/>
              <a:cs typeface="+mn-cs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3200" dirty="0" smtClean="0">
                <a:ea typeface="+mj-ea"/>
                <a:cs typeface="+mj-cs"/>
              </a:rPr>
              <a:t>Blending Models</a:t>
            </a:r>
            <a:endParaRPr lang="en-US" sz="3200" dirty="0">
              <a:ea typeface="+mj-ea"/>
              <a:cs typeface="+mj-cs"/>
            </a:endParaRPr>
          </a:p>
        </p:txBody>
      </p:sp>
      <p:sp>
        <p:nvSpPr>
          <p:cNvPr id="47107" name="TextBox 7"/>
          <p:cNvSpPr txBox="1">
            <a:spLocks noChangeArrowheads="1"/>
          </p:cNvSpPr>
          <p:nvPr/>
        </p:nvSpPr>
        <p:spPr bwMode="auto">
          <a:xfrm>
            <a:off x="7758113" y="5851525"/>
            <a:ext cx="827087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Figure 14.5</a:t>
            </a:r>
          </a:p>
        </p:txBody>
      </p:sp>
      <p:sp>
        <p:nvSpPr>
          <p:cNvPr id="47108" name="Footer Placeholder 11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47109" name="Slide Number Placeholder 19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14-</a:t>
            </a:r>
            <a:fld id="{CA364C92-733B-4EC9-9DBD-7B426D65AA00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20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pic>
        <p:nvPicPr>
          <p:cNvPr id="4711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77863" y="2514600"/>
            <a:ext cx="3251200" cy="3328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711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114800" y="2514600"/>
            <a:ext cx="4471988" cy="333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Content Placeholder 1"/>
          <p:cNvSpPr>
            <a:spLocks noGrp="1"/>
          </p:cNvSpPr>
          <p:nvPr>
            <p:ph idx="1"/>
          </p:nvPr>
        </p:nvSpPr>
        <p:spPr>
          <a:xfrm>
            <a:off x="533400" y="1341438"/>
            <a:ext cx="8229600" cy="4525962"/>
          </a:xfrm>
        </p:spPr>
        <p:txBody>
          <a:bodyPr/>
          <a:lstStyle/>
          <a:p>
            <a:pPr>
              <a:buFont typeface="Wingdings 3" pitchFamily="-72" charset="2"/>
              <a:buNone/>
            </a:pPr>
            <a:r>
              <a:rPr lang="en-US" u="sng"/>
              <a:t>Dealing With Infeasibility</a:t>
            </a:r>
          </a:p>
          <a:p>
            <a:pPr>
              <a:buFont typeface="Wingdings 3" pitchFamily="-72" charset="2"/>
              <a:buNone/>
            </a:pPr>
            <a:r>
              <a:rPr lang="en-US" sz="2400" i="1"/>
              <a:t>Risk Solver </a:t>
            </a:r>
            <a:r>
              <a:rPr lang="en-US" sz="2400"/>
              <a:t>Parameter dialog for BG Seed Company</a:t>
            </a:r>
          </a:p>
          <a:p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3200" dirty="0" smtClean="0">
                <a:ea typeface="+mj-ea"/>
                <a:cs typeface="+mj-cs"/>
              </a:rPr>
              <a:t>Blending Models</a:t>
            </a:r>
            <a:endParaRPr lang="en-US" sz="3200" dirty="0">
              <a:ea typeface="+mj-ea"/>
              <a:cs typeface="+mj-cs"/>
            </a:endParaRPr>
          </a:p>
        </p:txBody>
      </p:sp>
      <p:sp>
        <p:nvSpPr>
          <p:cNvPr id="48131" name="TextBox 7"/>
          <p:cNvSpPr txBox="1">
            <a:spLocks noChangeArrowheads="1"/>
          </p:cNvSpPr>
          <p:nvPr/>
        </p:nvSpPr>
        <p:spPr bwMode="auto">
          <a:xfrm>
            <a:off x="5735638" y="5867400"/>
            <a:ext cx="827087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Figure 14.6</a:t>
            </a:r>
          </a:p>
        </p:txBody>
      </p:sp>
      <p:sp>
        <p:nvSpPr>
          <p:cNvPr id="48132" name="Footer Placeholder 11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48133" name="Slide Number Placeholder 19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14-</a:t>
            </a:r>
            <a:fld id="{553186CF-36AA-48FB-B614-228F2EC2E747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21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pic>
        <p:nvPicPr>
          <p:cNvPr id="481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971800" y="2286000"/>
            <a:ext cx="3570288" cy="3581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 3" pitchFamily="-72" charset="2"/>
              <a:buNone/>
            </a:pPr>
            <a:r>
              <a:rPr lang="en-US" u="sng"/>
              <a:t>Dealing With Infeasibility</a:t>
            </a:r>
          </a:p>
          <a:p>
            <a:r>
              <a:rPr lang="en-US" sz="2400" i="1"/>
              <a:t>Solver</a:t>
            </a:r>
            <a:r>
              <a:rPr lang="en-US" sz="2400"/>
              <a:t> Feasibility Report for BG Seed Company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3200" dirty="0" smtClean="0">
                <a:ea typeface="+mj-ea"/>
                <a:cs typeface="+mj-cs"/>
              </a:rPr>
              <a:t>Blending Models</a:t>
            </a:r>
            <a:endParaRPr lang="en-US" sz="3200" dirty="0">
              <a:ea typeface="+mj-ea"/>
              <a:cs typeface="+mj-cs"/>
            </a:endParaRPr>
          </a:p>
        </p:txBody>
      </p:sp>
      <p:sp>
        <p:nvSpPr>
          <p:cNvPr id="49155" name="TextBox 7"/>
          <p:cNvSpPr txBox="1">
            <a:spLocks noChangeArrowheads="1"/>
          </p:cNvSpPr>
          <p:nvPr/>
        </p:nvSpPr>
        <p:spPr bwMode="auto">
          <a:xfrm>
            <a:off x="6084888" y="4005263"/>
            <a:ext cx="827087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Figure 14.7</a:t>
            </a:r>
          </a:p>
        </p:txBody>
      </p:sp>
      <p:sp>
        <p:nvSpPr>
          <p:cNvPr id="49156" name="Footer Placeholder 11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49157" name="Slide Number Placeholder 19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14-</a:t>
            </a:r>
            <a:fld id="{CD6D3BC0-1F33-4CC7-AAAC-7C7488281D94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22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pic>
        <p:nvPicPr>
          <p:cNvPr id="4915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76400" y="2590800"/>
            <a:ext cx="5237163" cy="1414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9159" name="TextBox 2"/>
          <p:cNvSpPr txBox="1">
            <a:spLocks noChangeArrowheads="1"/>
          </p:cNvSpPr>
          <p:nvPr/>
        </p:nvSpPr>
        <p:spPr bwMode="auto">
          <a:xfrm>
            <a:off x="1295400" y="4371975"/>
            <a:ext cx="6608763" cy="925513"/>
          </a:xfrm>
          <a:prstGeom prst="rect">
            <a:avLst/>
          </a:prstGeom>
          <a:solidFill>
            <a:schemeClr val="bg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/>
              <a:t>A conflict exists in trying to meet both fat and fiber constraints.</a:t>
            </a:r>
          </a:p>
          <a:p>
            <a:r>
              <a:rPr lang="en-US"/>
              <a:t>Only sunflower seeds and safflower contain enough fat but they also have a lot of fiber.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Content Placeholder 1"/>
          <p:cNvSpPr>
            <a:spLocks noGrp="1"/>
          </p:cNvSpPr>
          <p:nvPr>
            <p:ph idx="1"/>
          </p:nvPr>
        </p:nvSpPr>
        <p:spPr>
          <a:xfrm>
            <a:off x="465138" y="1371600"/>
            <a:ext cx="8229600" cy="4525963"/>
          </a:xfrm>
        </p:spPr>
        <p:txBody>
          <a:bodyPr/>
          <a:lstStyle/>
          <a:p>
            <a:pPr>
              <a:buFont typeface="Wingdings 3" pitchFamily="-72" charset="2"/>
              <a:buNone/>
            </a:pPr>
            <a:r>
              <a:rPr lang="en-US" u="sng"/>
              <a:t>Dealing With Infeasibility</a:t>
            </a:r>
          </a:p>
          <a:p>
            <a:pPr>
              <a:buFont typeface="Wingdings 3" pitchFamily="-72" charset="2"/>
              <a:buNone/>
            </a:pPr>
            <a:r>
              <a:rPr lang="en-US" u="sng"/>
              <a:t>BG Seed Company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3200" dirty="0" smtClean="0">
                <a:ea typeface="+mj-ea"/>
                <a:cs typeface="+mj-cs"/>
              </a:rPr>
              <a:t>Blending Models</a:t>
            </a:r>
            <a:endParaRPr lang="en-US" sz="3200" dirty="0">
              <a:ea typeface="+mj-ea"/>
              <a:cs typeface="+mj-cs"/>
            </a:endParaRPr>
          </a:p>
        </p:txBody>
      </p:sp>
      <p:sp>
        <p:nvSpPr>
          <p:cNvPr id="50179" name="TextBox 7"/>
          <p:cNvSpPr txBox="1">
            <a:spLocks noChangeArrowheads="1"/>
          </p:cNvSpPr>
          <p:nvPr/>
        </p:nvSpPr>
        <p:spPr bwMode="auto">
          <a:xfrm>
            <a:off x="7789863" y="5678488"/>
            <a:ext cx="784225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Table 14.3</a:t>
            </a:r>
          </a:p>
        </p:txBody>
      </p:sp>
      <p:sp>
        <p:nvSpPr>
          <p:cNvPr id="50180" name="Footer Placeholder 11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50181" name="Slide Number Placeholder 19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14-</a:t>
            </a:r>
            <a:fld id="{49B650C8-B836-40A4-91F9-1FE18DDF6E2B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23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pic>
        <p:nvPicPr>
          <p:cNvPr id="5018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68338" y="2438400"/>
            <a:ext cx="7907337" cy="3240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Oval 8"/>
          <p:cNvSpPr/>
          <p:nvPr/>
        </p:nvSpPr>
        <p:spPr>
          <a:xfrm>
            <a:off x="3667125" y="2819400"/>
            <a:ext cx="676275" cy="341313"/>
          </a:xfrm>
          <a:prstGeom prst="ellipse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3600450" y="4953000"/>
            <a:ext cx="676275" cy="341313"/>
          </a:xfrm>
          <a:prstGeom prst="ellipse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6324600" y="4953000"/>
            <a:ext cx="676275" cy="341313"/>
          </a:xfrm>
          <a:prstGeom prst="ellipse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6248400" y="2833688"/>
            <a:ext cx="676275" cy="341312"/>
          </a:xfrm>
          <a:prstGeom prst="ellipse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 3" pitchFamily="-72" charset="2"/>
              <a:buNone/>
            </a:pPr>
            <a:r>
              <a:rPr lang="en-US" u="sng"/>
              <a:t>Dealing With Infeasibility</a:t>
            </a:r>
          </a:p>
          <a:p>
            <a:pPr>
              <a:buFont typeface="Wingdings 3" pitchFamily="-72" charset="2"/>
              <a:buNone/>
            </a:pPr>
            <a:r>
              <a:rPr lang="en-US" u="sng"/>
              <a:t>BG Seed Company – Two What-If Scenarios</a:t>
            </a:r>
          </a:p>
          <a:p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3200" dirty="0" smtClean="0">
                <a:ea typeface="+mj-ea"/>
                <a:cs typeface="+mj-cs"/>
              </a:rPr>
              <a:t>Blending Models</a:t>
            </a:r>
            <a:endParaRPr lang="en-US" sz="3200" dirty="0">
              <a:ea typeface="+mj-ea"/>
              <a:cs typeface="+mj-cs"/>
            </a:endParaRPr>
          </a:p>
        </p:txBody>
      </p:sp>
      <p:sp>
        <p:nvSpPr>
          <p:cNvPr id="51203" name="TextBox 7"/>
          <p:cNvSpPr txBox="1">
            <a:spLocks noChangeArrowheads="1"/>
          </p:cNvSpPr>
          <p:nvPr/>
        </p:nvSpPr>
        <p:spPr bwMode="auto">
          <a:xfrm>
            <a:off x="3311525" y="5534025"/>
            <a:ext cx="827088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Figure 14.8</a:t>
            </a:r>
          </a:p>
        </p:txBody>
      </p:sp>
      <p:sp>
        <p:nvSpPr>
          <p:cNvPr id="51204" name="Footer Placeholder 11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51205" name="Slide Number Placeholder 19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14-</a:t>
            </a:r>
            <a:fld id="{C55A6865-BF93-4C75-88EA-09592F6C5370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24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pic>
        <p:nvPicPr>
          <p:cNvPr id="5120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5800" y="2590800"/>
            <a:ext cx="3476625" cy="2943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4648200" y="2667000"/>
            <a:ext cx="3581400" cy="1901825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u="sng" dirty="0">
                <a:latin typeface="+mn-lt"/>
                <a:ea typeface="+mn-ea"/>
                <a:cs typeface="+mn-cs"/>
              </a:rPr>
              <a:t>1</a:t>
            </a:r>
            <a:r>
              <a:rPr lang="en-US" u="sng" baseline="30000" dirty="0">
                <a:latin typeface="+mn-lt"/>
                <a:ea typeface="+mn-ea"/>
                <a:cs typeface="+mn-cs"/>
              </a:rPr>
              <a:t>st</a:t>
            </a:r>
            <a:r>
              <a:rPr lang="en-US" u="sng" dirty="0">
                <a:latin typeface="+mn-lt"/>
                <a:ea typeface="+mn-ea"/>
                <a:cs typeface="+mn-cs"/>
              </a:rPr>
              <a:t> Scenario: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latin typeface="+mn-lt"/>
                <a:ea typeface="+mn-ea"/>
                <a:cs typeface="+mn-cs"/>
              </a:rPr>
              <a:t>Fat requirement is lowered from 15% to 14.5%.</a:t>
            </a:r>
          </a:p>
          <a:p>
            <a:pPr fontAlgn="auto">
              <a:spcBef>
                <a:spcPts val="1200"/>
              </a:spcBef>
              <a:spcAft>
                <a:spcPts val="0"/>
              </a:spcAft>
              <a:defRPr/>
            </a:pPr>
            <a:r>
              <a:rPr lang="en-US" u="sng" dirty="0">
                <a:latin typeface="+mn-lt"/>
                <a:ea typeface="+mn-ea"/>
                <a:cs typeface="+mn-cs"/>
              </a:rPr>
              <a:t>2</a:t>
            </a:r>
            <a:r>
              <a:rPr lang="en-US" u="sng" baseline="30000" dirty="0">
                <a:latin typeface="+mn-lt"/>
                <a:ea typeface="+mn-ea"/>
                <a:cs typeface="+mn-cs"/>
              </a:rPr>
              <a:t>nd</a:t>
            </a:r>
            <a:r>
              <a:rPr lang="en-US" u="sng" dirty="0">
                <a:latin typeface="+mn-lt"/>
                <a:ea typeface="+mn-ea"/>
                <a:cs typeface="+mn-cs"/>
              </a:rPr>
              <a:t> Scenario</a:t>
            </a:r>
            <a:r>
              <a:rPr lang="en-US" u="sng" dirty="0">
                <a:latin typeface="+mn-lt"/>
                <a:ea typeface="+mn-ea"/>
                <a:cs typeface="+mn-cs"/>
              </a:rPr>
              <a:t>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latin typeface="+mn-lt"/>
                <a:ea typeface="+mn-ea"/>
                <a:cs typeface="+mn-cs"/>
              </a:rPr>
              <a:t>Fiber limitation is raised from 14% to 14.5%.</a:t>
            </a: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648200" y="4773613"/>
            <a:ext cx="3535363" cy="925512"/>
          </a:xfrm>
          <a:prstGeom prst="rect">
            <a:avLst/>
          </a:prstGeom>
          <a:solidFill>
            <a:schemeClr val="bg2"/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latin typeface="+mn-lt"/>
                <a:ea typeface="+mn-ea"/>
                <a:cs typeface="+mn-cs"/>
              </a:rPr>
              <a:t>Optimal Cost per pound: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latin typeface="+mn-lt"/>
                <a:ea typeface="+mn-ea"/>
                <a:cs typeface="+mn-cs"/>
              </a:rPr>
              <a:t>$0.148 if fat requirement lowered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latin typeface="+mn-lt"/>
                <a:ea typeface="+mn-ea"/>
                <a:cs typeface="+mn-cs"/>
              </a:rPr>
              <a:t>$0.152 if fiber limitation raised</a:t>
            </a:r>
            <a:endParaRPr lang="en-US" dirty="0"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1000" y="1295400"/>
            <a:ext cx="8229600" cy="4724400"/>
          </a:xfrm>
        </p:spPr>
        <p:txBody>
          <a:bodyPr>
            <a:normAutofit lnSpcReduction="10000"/>
          </a:bodyPr>
          <a:lstStyle/>
          <a:p>
            <a:pPr marL="365760" indent="-256032" fontAlgn="auto">
              <a:spcAft>
                <a:spcPts val="0"/>
              </a:spcAft>
              <a:buFont typeface="Wingdings 3"/>
              <a:buNone/>
              <a:defRPr/>
            </a:pPr>
            <a:r>
              <a:rPr lang="en-US" u="sng" dirty="0" smtClean="0">
                <a:ea typeface="+mn-ea"/>
                <a:cs typeface="+mn-cs"/>
              </a:rPr>
              <a:t>Example 14.4  Innis Investments</a:t>
            </a:r>
          </a:p>
          <a:p>
            <a:pPr marL="365760" indent="-256032" fontAlgn="auto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>
                <a:ea typeface="+mn-ea"/>
                <a:cs typeface="+mn-cs"/>
              </a:rPr>
              <a:t>Innis Investments manages 6 mutual funds.</a:t>
            </a:r>
          </a:p>
          <a:p>
            <a:pPr marL="365760" indent="-256032" fontAlgn="auto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>
                <a:ea typeface="+mn-ea"/>
                <a:cs typeface="+mn-cs"/>
              </a:rPr>
              <a:t>A client wants to invest a $500,000 inheritance.</a:t>
            </a:r>
          </a:p>
          <a:p>
            <a:pPr marL="365760" indent="-256032" fontAlgn="auto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>
                <a:ea typeface="+mn-ea"/>
                <a:cs typeface="+mn-cs"/>
              </a:rPr>
              <a:t>The objective is to minimize risk.</a:t>
            </a:r>
          </a:p>
          <a:p>
            <a:pPr marL="109728" indent="0" fontAlgn="auto">
              <a:spcAft>
                <a:spcPts val="0"/>
              </a:spcAft>
              <a:buFont typeface="Wingdings 3"/>
              <a:buNone/>
              <a:defRPr/>
            </a:pPr>
            <a:r>
              <a:rPr lang="en-US" u="sng" dirty="0" smtClean="0">
                <a:ea typeface="+mn-ea"/>
                <a:cs typeface="+mn-cs"/>
              </a:rPr>
              <a:t>Constraints</a:t>
            </a:r>
            <a:r>
              <a:rPr lang="en-US" dirty="0" smtClean="0">
                <a:ea typeface="+mn-ea"/>
                <a:cs typeface="+mn-cs"/>
              </a:rPr>
              <a:t>:</a:t>
            </a:r>
          </a:p>
          <a:p>
            <a:pPr marL="365760" indent="-256032" fontAlgn="auto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>
                <a:ea typeface="+mn-ea"/>
                <a:cs typeface="+mn-cs"/>
              </a:rPr>
              <a:t>Invest no more than $200,000 in any one fund.</a:t>
            </a:r>
          </a:p>
          <a:p>
            <a:pPr marL="365760" indent="-256032" fontAlgn="auto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>
                <a:ea typeface="+mn-ea"/>
                <a:cs typeface="+mn-cs"/>
              </a:rPr>
              <a:t>Invest at least $50,000 each in the multinational and balanced funds.</a:t>
            </a:r>
          </a:p>
          <a:p>
            <a:pPr marL="365760" indent="-256032" fontAlgn="auto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>
                <a:ea typeface="+mn-ea"/>
                <a:cs typeface="+mn-cs"/>
              </a:rPr>
              <a:t>Invest at least 40% combined in the income equity and balanced funds.</a:t>
            </a:r>
          </a:p>
          <a:p>
            <a:pPr marL="365760" indent="-256032" fontAlgn="auto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>
                <a:ea typeface="+mn-ea"/>
                <a:cs typeface="+mn-cs"/>
              </a:rPr>
              <a:t>Achieve an average return of at least 5%.</a:t>
            </a:r>
          </a:p>
          <a:p>
            <a:pPr marL="365760" indent="-256032" fontAlgn="auto">
              <a:spcAft>
                <a:spcPts val="0"/>
              </a:spcAft>
              <a:buFont typeface="Wingdings 3"/>
              <a:buChar char=""/>
              <a:defRPr/>
            </a:pPr>
            <a:endParaRPr lang="en-US" dirty="0">
              <a:ea typeface="+mn-ea"/>
              <a:cs typeface="+mn-cs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3200" dirty="0" smtClean="0">
                <a:ea typeface="+mj-ea"/>
                <a:cs typeface="+mj-cs"/>
              </a:rPr>
              <a:t>Portfolio Investment Models</a:t>
            </a:r>
            <a:endParaRPr lang="en-US" sz="3200" dirty="0">
              <a:ea typeface="+mj-ea"/>
              <a:cs typeface="+mj-cs"/>
            </a:endParaRPr>
          </a:p>
        </p:txBody>
      </p:sp>
      <p:sp>
        <p:nvSpPr>
          <p:cNvPr id="52227" name="Footer Placeholder 11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52228" name="Slide Number Placeholder 19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14-</a:t>
            </a:r>
            <a:fld id="{D1231D49-D876-45C4-BA49-B930F645342B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25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1000" y="1295400"/>
            <a:ext cx="8229600" cy="4525963"/>
          </a:xfrm>
        </p:spPr>
        <p:txBody>
          <a:bodyPr>
            <a:normAutofit/>
          </a:bodyPr>
          <a:lstStyle/>
          <a:p>
            <a:pPr marL="365760" indent="-256032" fontAlgn="auto">
              <a:spcAft>
                <a:spcPts val="0"/>
              </a:spcAft>
              <a:buFont typeface="Wingdings 3"/>
              <a:buNone/>
              <a:defRPr/>
            </a:pPr>
            <a:r>
              <a:rPr lang="en-US" u="sng" dirty="0" smtClean="0">
                <a:ea typeface="+mn-ea"/>
                <a:cs typeface="+mn-cs"/>
              </a:rPr>
              <a:t>Example 14.4 (continued) Innis Investments</a:t>
            </a:r>
          </a:p>
          <a:p>
            <a:pPr marL="365760" indent="-256032" fontAlgn="auto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>
                <a:ea typeface="+mn-ea"/>
                <a:cs typeface="+mn-cs"/>
              </a:rPr>
              <a:t>Define the </a:t>
            </a:r>
            <a:r>
              <a:rPr lang="en-US" dirty="0" smtClean="0">
                <a:ea typeface="+mn-ea"/>
                <a:cs typeface="+mn-cs"/>
              </a:rPr>
              <a:t>6 </a:t>
            </a:r>
            <a:r>
              <a:rPr lang="en-US" dirty="0">
                <a:ea typeface="+mn-ea"/>
                <a:cs typeface="+mn-cs"/>
              </a:rPr>
              <a:t>decision variables as:</a:t>
            </a:r>
          </a:p>
          <a:p>
            <a:pPr marL="109728" indent="0" fontAlgn="auto">
              <a:spcBef>
                <a:spcPts val="0"/>
              </a:spcBef>
              <a:spcAft>
                <a:spcPts val="0"/>
              </a:spcAft>
              <a:buFont typeface="Wingdings 3"/>
              <a:buNone/>
              <a:defRPr/>
            </a:pPr>
            <a:r>
              <a:rPr lang="en-US" dirty="0">
                <a:ea typeface="+mn-ea"/>
                <a:cs typeface="+mn-cs"/>
              </a:rPr>
              <a:t>   </a:t>
            </a:r>
            <a:r>
              <a:rPr lang="en-US" i="1" dirty="0">
                <a:ea typeface="+mn-ea"/>
                <a:cs typeface="+mn-cs"/>
              </a:rPr>
              <a:t>X</a:t>
            </a:r>
            <a:r>
              <a:rPr lang="en-US" i="1" baseline="-25000" dirty="0">
                <a:ea typeface="+mn-ea"/>
                <a:cs typeface="+mn-cs"/>
              </a:rPr>
              <a:t>i</a:t>
            </a:r>
            <a:r>
              <a:rPr lang="en-US" dirty="0">
                <a:ea typeface="+mn-ea"/>
                <a:cs typeface="+mn-cs"/>
              </a:rPr>
              <a:t> = </a:t>
            </a:r>
            <a:r>
              <a:rPr lang="en-US" dirty="0" smtClean="0">
                <a:ea typeface="+mn-ea"/>
                <a:cs typeface="+mn-cs"/>
              </a:rPr>
              <a:t>dollar amount invested in fund </a:t>
            </a:r>
            <a:r>
              <a:rPr lang="en-US" i="1" dirty="0" err="1" smtClean="0">
                <a:ea typeface="+mn-ea"/>
                <a:cs typeface="+mn-cs"/>
              </a:rPr>
              <a:t>i</a:t>
            </a:r>
            <a:r>
              <a:rPr lang="en-US" dirty="0" smtClean="0">
                <a:ea typeface="+mn-ea"/>
                <a:cs typeface="+mn-cs"/>
              </a:rPr>
              <a:t> </a:t>
            </a:r>
            <a:endParaRPr lang="en-US" dirty="0">
              <a:ea typeface="+mn-ea"/>
              <a:cs typeface="+mn-cs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3200" dirty="0" smtClean="0">
                <a:ea typeface="+mj-ea"/>
                <a:cs typeface="+mj-cs"/>
              </a:rPr>
              <a:t>Portfolio Investment Models</a:t>
            </a:r>
            <a:endParaRPr lang="en-US" sz="3200" dirty="0">
              <a:ea typeface="+mj-ea"/>
              <a:cs typeface="+mj-cs"/>
            </a:endParaRPr>
          </a:p>
        </p:txBody>
      </p:sp>
      <p:sp>
        <p:nvSpPr>
          <p:cNvPr id="53251" name="TextBox 7"/>
          <p:cNvSpPr txBox="1">
            <a:spLocks noChangeArrowheads="1"/>
          </p:cNvSpPr>
          <p:nvPr/>
        </p:nvSpPr>
        <p:spPr bwMode="auto">
          <a:xfrm>
            <a:off x="7353300" y="5164138"/>
            <a:ext cx="784225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Table 14.4</a:t>
            </a:r>
          </a:p>
        </p:txBody>
      </p:sp>
      <p:sp>
        <p:nvSpPr>
          <p:cNvPr id="53252" name="Footer Placeholder 11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53253" name="Slide Number Placeholder 19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14-</a:t>
            </a:r>
            <a:fld id="{6F47EDA2-C42E-490B-A16A-D8A59CAF725A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26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pic>
        <p:nvPicPr>
          <p:cNvPr id="5325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5800" y="2971800"/>
            <a:ext cx="7419975" cy="2192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33400" y="1206500"/>
            <a:ext cx="8229600" cy="4525963"/>
          </a:xfrm>
        </p:spPr>
        <p:txBody>
          <a:bodyPr>
            <a:normAutofit/>
          </a:bodyPr>
          <a:lstStyle/>
          <a:p>
            <a:pPr marL="365760" indent="-256032" fontAlgn="auto">
              <a:spcAft>
                <a:spcPts val="0"/>
              </a:spcAft>
              <a:buFont typeface="Wingdings 3"/>
              <a:buNone/>
              <a:defRPr/>
            </a:pPr>
            <a:r>
              <a:rPr lang="en-US" u="sng" dirty="0" smtClean="0">
                <a:ea typeface="+mn-ea"/>
                <a:cs typeface="+mn-cs"/>
              </a:rPr>
              <a:t>Example 14.4 (continued)  Innis Investments</a:t>
            </a:r>
          </a:p>
          <a:p>
            <a:pPr marL="109728" indent="0" fontAlgn="auto">
              <a:spcAft>
                <a:spcPts val="0"/>
              </a:spcAft>
              <a:buFont typeface="Wingdings 3"/>
              <a:buNone/>
              <a:defRPr/>
            </a:pPr>
            <a:endParaRPr lang="en-US" dirty="0">
              <a:ea typeface="+mn-ea"/>
              <a:cs typeface="+mn-cs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3200" dirty="0" smtClean="0">
                <a:ea typeface="+mj-ea"/>
                <a:cs typeface="+mj-cs"/>
              </a:rPr>
              <a:t>Portfolio Investment Models</a:t>
            </a:r>
            <a:endParaRPr lang="en-US" sz="3200" dirty="0">
              <a:ea typeface="+mj-ea"/>
              <a:cs typeface="+mj-cs"/>
            </a:endParaRPr>
          </a:p>
        </p:txBody>
      </p:sp>
      <p:sp>
        <p:nvSpPr>
          <p:cNvPr id="54275" name="Footer Placeholder 11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54276" name="Slide Number Placeholder 19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14-</a:t>
            </a:r>
            <a:fld id="{909DAE7F-C422-4F84-86FF-8528DD187E98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27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pic>
        <p:nvPicPr>
          <p:cNvPr id="54277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9138" y="1752600"/>
            <a:ext cx="7162800" cy="1039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4278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38188" y="2859088"/>
            <a:ext cx="4900612" cy="319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4279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38188" y="3254375"/>
            <a:ext cx="6664325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4280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38188" y="3933825"/>
            <a:ext cx="2557462" cy="301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4281" name="Picture 6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11200" y="4306888"/>
            <a:ext cx="1374775" cy="703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4282" name="Picture 7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708025" y="5105400"/>
            <a:ext cx="3076575" cy="725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Content Placeholder 1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525963"/>
          </a:xfrm>
        </p:spPr>
        <p:txBody>
          <a:bodyPr/>
          <a:lstStyle/>
          <a:p>
            <a:pPr>
              <a:buFont typeface="Wingdings 3" pitchFamily="-72" charset="2"/>
              <a:buNone/>
            </a:pPr>
            <a:r>
              <a:rPr lang="en-US" u="sng"/>
              <a:t>Innis Investments – Excel worksheet formulas</a:t>
            </a:r>
          </a:p>
          <a:p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3200" dirty="0" smtClean="0">
                <a:ea typeface="+mj-ea"/>
                <a:cs typeface="+mj-cs"/>
              </a:rPr>
              <a:t>Portfolio Investment Models</a:t>
            </a:r>
            <a:endParaRPr lang="en-US" sz="3200" dirty="0">
              <a:ea typeface="+mj-ea"/>
              <a:cs typeface="+mj-cs"/>
            </a:endParaRPr>
          </a:p>
        </p:txBody>
      </p:sp>
      <p:sp>
        <p:nvSpPr>
          <p:cNvPr id="55299" name="TextBox 7"/>
          <p:cNvSpPr txBox="1">
            <a:spLocks noChangeArrowheads="1"/>
          </p:cNvSpPr>
          <p:nvPr/>
        </p:nvSpPr>
        <p:spPr bwMode="auto">
          <a:xfrm>
            <a:off x="7078663" y="6027738"/>
            <a:ext cx="896937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Figure 14.9b</a:t>
            </a:r>
          </a:p>
        </p:txBody>
      </p:sp>
      <p:sp>
        <p:nvSpPr>
          <p:cNvPr id="55300" name="Footer Placeholder 11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55301" name="Slide Number Placeholder 19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14-</a:t>
            </a:r>
            <a:fld id="{33E305E8-C9FD-4137-BA61-B33762ABCE00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28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pic>
        <p:nvPicPr>
          <p:cNvPr id="5530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60513" y="1708150"/>
            <a:ext cx="5562600" cy="4554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 3" pitchFamily="-72" charset="2"/>
              <a:buNone/>
            </a:pPr>
            <a:r>
              <a:rPr lang="en-US" sz="2400" i="1" smtClean="0"/>
              <a:t>Risk Solver </a:t>
            </a:r>
            <a:r>
              <a:rPr lang="en-US" sz="2400" smtClean="0"/>
              <a:t>Parameter dialog for Innis Investments</a:t>
            </a:r>
          </a:p>
          <a:p>
            <a:endParaRPr lang="en-US" smtClean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3200" dirty="0" smtClean="0">
                <a:ea typeface="+mj-ea"/>
                <a:cs typeface="+mj-cs"/>
              </a:rPr>
              <a:t>Portfolio Investment Models</a:t>
            </a:r>
            <a:endParaRPr lang="en-US" sz="3200" dirty="0">
              <a:ea typeface="+mj-ea"/>
              <a:cs typeface="+mj-cs"/>
            </a:endParaRPr>
          </a:p>
        </p:txBody>
      </p:sp>
      <p:sp>
        <p:nvSpPr>
          <p:cNvPr id="56323" name="TextBox 7"/>
          <p:cNvSpPr txBox="1">
            <a:spLocks noChangeArrowheads="1"/>
          </p:cNvSpPr>
          <p:nvPr/>
        </p:nvSpPr>
        <p:spPr bwMode="auto">
          <a:xfrm>
            <a:off x="5045075" y="5943600"/>
            <a:ext cx="896938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Figure 14.10</a:t>
            </a:r>
          </a:p>
        </p:txBody>
      </p:sp>
      <p:sp>
        <p:nvSpPr>
          <p:cNvPr id="56324" name="Footer Placeholder 11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56325" name="Slide Number Placeholder 19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14-</a:t>
            </a:r>
            <a:fld id="{669B035D-0892-40ED-B8F1-3D63FAB3FF5B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29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pic>
        <p:nvPicPr>
          <p:cNvPr id="563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0" y="1989138"/>
            <a:ext cx="3659188" cy="3954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Content Placeholder 1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5029200"/>
          </a:xfrm>
        </p:spPr>
        <p:txBody>
          <a:bodyPr/>
          <a:lstStyle/>
          <a:p>
            <a:r>
              <a:rPr lang="en-US" sz="2800" smtClean="0"/>
              <a:t>Applications of Linear Optimization</a:t>
            </a:r>
          </a:p>
          <a:p>
            <a:r>
              <a:rPr lang="en-US" sz="2800" smtClean="0"/>
              <a:t>Types of Constraints in Optimization Models</a:t>
            </a:r>
          </a:p>
          <a:p>
            <a:r>
              <a:rPr lang="en-US" sz="2800" smtClean="0"/>
              <a:t>Process Selection Models</a:t>
            </a:r>
          </a:p>
          <a:p>
            <a:r>
              <a:rPr lang="en-US" sz="2800" smtClean="0"/>
              <a:t>Blending Models</a:t>
            </a:r>
          </a:p>
          <a:p>
            <a:r>
              <a:rPr lang="en-US" sz="2800" smtClean="0"/>
              <a:t>Portfolio Investment Models</a:t>
            </a:r>
          </a:p>
          <a:p>
            <a:r>
              <a:rPr lang="en-US" sz="2800" smtClean="0"/>
              <a:t>Transportation Models</a:t>
            </a:r>
          </a:p>
          <a:p>
            <a:r>
              <a:rPr lang="en-US" sz="2800" smtClean="0"/>
              <a:t>Multiperiod Production Planning Models</a:t>
            </a:r>
          </a:p>
          <a:p>
            <a:r>
              <a:rPr lang="en-US" sz="2800" smtClean="0"/>
              <a:t>Multiperiod Financial Planning Models</a:t>
            </a:r>
          </a:p>
          <a:p>
            <a:r>
              <a:rPr lang="en-US" sz="2800" smtClean="0"/>
              <a:t>Models with Bounded Variables</a:t>
            </a:r>
          </a:p>
          <a:p>
            <a:r>
              <a:rPr lang="en-US" sz="2800" smtClean="0"/>
              <a:t>A Production/Marketing Allocation Model</a:t>
            </a:r>
          </a:p>
          <a:p>
            <a:endParaRPr lang="en-US" smtClean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3200" dirty="0" smtClean="0">
                <a:ea typeface="+mj-ea"/>
                <a:cs typeface="+mj-cs"/>
              </a:rPr>
              <a:t>Chapter 14 Topics</a:t>
            </a:r>
            <a:endParaRPr lang="en-US" sz="3200" dirty="0">
              <a:ea typeface="+mj-ea"/>
              <a:cs typeface="+mj-cs"/>
            </a:endParaRPr>
          </a:p>
        </p:txBody>
      </p:sp>
      <p:sp>
        <p:nvSpPr>
          <p:cNvPr id="29699" name="Footer Placeholder 10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29700" name="Slide Number Placeholder 18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14-</a:t>
            </a:r>
            <a:fld id="{6EB9D854-6D28-4A27-8FF4-E3962A5DDEF4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Content Placeholder 1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525963"/>
          </a:xfrm>
        </p:spPr>
        <p:txBody>
          <a:bodyPr/>
          <a:lstStyle/>
          <a:p>
            <a:pPr>
              <a:buFont typeface="Wingdings 3" pitchFamily="-72" charset="2"/>
              <a:buNone/>
            </a:pPr>
            <a:r>
              <a:rPr lang="en-US" u="sng" smtClean="0"/>
              <a:t>Innis Investments – Excel worksheet solution</a:t>
            </a:r>
          </a:p>
          <a:p>
            <a:endParaRPr lang="en-US" smtClean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3200" dirty="0" smtClean="0">
                <a:ea typeface="+mj-ea"/>
                <a:cs typeface="+mj-cs"/>
              </a:rPr>
              <a:t>Portfolio Investment Models</a:t>
            </a:r>
            <a:endParaRPr lang="en-US" sz="3200" dirty="0">
              <a:ea typeface="+mj-ea"/>
              <a:cs typeface="+mj-cs"/>
            </a:endParaRPr>
          </a:p>
        </p:txBody>
      </p:sp>
      <p:sp>
        <p:nvSpPr>
          <p:cNvPr id="57347" name="Footer Placeholder 11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57348" name="Slide Number Placeholder 19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14-</a:t>
            </a:r>
            <a:fld id="{713CFD23-A028-4610-8456-1868209F4AEE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30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sp>
        <p:nvSpPr>
          <p:cNvPr id="57349" name="TextBox 8"/>
          <p:cNvSpPr txBox="1">
            <a:spLocks noChangeArrowheads="1"/>
          </p:cNvSpPr>
          <p:nvPr/>
        </p:nvSpPr>
        <p:spPr bwMode="auto">
          <a:xfrm>
            <a:off x="4129088" y="5997575"/>
            <a:ext cx="896937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Figure 14.9a</a:t>
            </a:r>
          </a:p>
        </p:txBody>
      </p:sp>
      <p:pic>
        <p:nvPicPr>
          <p:cNvPr id="573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9600" y="1828800"/>
            <a:ext cx="4419600" cy="4168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7351" name="TextBox 12"/>
          <p:cNvSpPr txBox="1">
            <a:spLocks noChangeArrowheads="1"/>
          </p:cNvSpPr>
          <p:nvPr/>
        </p:nvSpPr>
        <p:spPr bwMode="auto">
          <a:xfrm>
            <a:off x="5791200" y="2232025"/>
            <a:ext cx="1644650" cy="2024063"/>
          </a:xfrm>
          <a:prstGeom prst="rect">
            <a:avLst/>
          </a:prstGeom>
          <a:solidFill>
            <a:schemeClr val="bg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Risk = 6.3073</a:t>
            </a:r>
          </a:p>
          <a:p>
            <a:r>
              <a:rPr lang="en-US" i="1"/>
              <a:t>X</a:t>
            </a:r>
            <a:r>
              <a:rPr lang="en-US" i="1" baseline="-25000"/>
              <a:t>1</a:t>
            </a:r>
            <a:r>
              <a:rPr lang="en-US"/>
              <a:t> = 0</a:t>
            </a:r>
          </a:p>
          <a:p>
            <a:r>
              <a:rPr lang="en-US" i="1"/>
              <a:t>X</a:t>
            </a:r>
            <a:r>
              <a:rPr lang="en-US" i="1" baseline="-25000"/>
              <a:t>2</a:t>
            </a:r>
            <a:r>
              <a:rPr lang="en-US"/>
              <a:t> = $50,000</a:t>
            </a:r>
          </a:p>
          <a:p>
            <a:r>
              <a:rPr lang="en-US" i="1"/>
              <a:t>X</a:t>
            </a:r>
            <a:r>
              <a:rPr lang="en-US" i="1" baseline="-25000"/>
              <a:t>3</a:t>
            </a:r>
            <a:r>
              <a:rPr lang="en-US"/>
              <a:t> = 0</a:t>
            </a:r>
          </a:p>
          <a:p>
            <a:r>
              <a:rPr lang="en-US" i="1"/>
              <a:t>X</a:t>
            </a:r>
            <a:r>
              <a:rPr lang="en-US" i="1" baseline="-25000"/>
              <a:t>4</a:t>
            </a:r>
            <a:r>
              <a:rPr lang="en-US"/>
              <a:t> = $200,000</a:t>
            </a:r>
          </a:p>
          <a:p>
            <a:r>
              <a:rPr lang="en-US" i="1"/>
              <a:t>X</a:t>
            </a:r>
            <a:r>
              <a:rPr lang="en-US" i="1" baseline="-25000"/>
              <a:t>5</a:t>
            </a:r>
            <a:r>
              <a:rPr lang="en-US"/>
              <a:t> = $66,371</a:t>
            </a:r>
          </a:p>
          <a:p>
            <a:r>
              <a:rPr lang="en-US" i="1"/>
              <a:t>X</a:t>
            </a:r>
            <a:r>
              <a:rPr lang="en-US" i="1" baseline="-25000"/>
              <a:t>6</a:t>
            </a:r>
            <a:r>
              <a:rPr lang="en-US"/>
              <a:t> = $183,628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57213" y="1295400"/>
            <a:ext cx="8229600" cy="4525963"/>
          </a:xfrm>
        </p:spPr>
        <p:txBody>
          <a:bodyPr>
            <a:normAutofit/>
          </a:bodyPr>
          <a:lstStyle/>
          <a:p>
            <a:pPr marL="365760" indent="-256032" fontAlgn="auto">
              <a:spcAft>
                <a:spcPts val="0"/>
              </a:spcAft>
              <a:buFont typeface="Wingdings 3"/>
              <a:buNone/>
              <a:defRPr/>
            </a:pPr>
            <a:r>
              <a:rPr lang="en-US" u="sng" dirty="0" smtClean="0">
                <a:ea typeface="+mn-ea"/>
                <a:cs typeface="+mn-cs"/>
              </a:rPr>
              <a:t>Example 14.5  Risk Versus Reward</a:t>
            </a:r>
          </a:p>
          <a:p>
            <a:pPr marL="109728" indent="0" fontAlgn="auto">
              <a:spcAft>
                <a:spcPts val="0"/>
              </a:spcAft>
              <a:buFont typeface="Wingdings 3"/>
              <a:buNone/>
              <a:defRPr/>
            </a:pPr>
            <a:r>
              <a:rPr lang="en-US" dirty="0" smtClean="0">
                <a:ea typeface="+mn-ea"/>
                <a:cs typeface="+mn-cs"/>
              </a:rPr>
              <a:t>Innis Investment Solutions for varying target returns</a:t>
            </a:r>
            <a:endParaRPr lang="en-US" dirty="0">
              <a:ea typeface="+mn-ea"/>
              <a:cs typeface="+mn-cs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3200" dirty="0" smtClean="0">
                <a:ea typeface="+mj-ea"/>
                <a:cs typeface="+mj-cs"/>
              </a:rPr>
              <a:t>Portfolio Investment Models</a:t>
            </a:r>
            <a:endParaRPr lang="en-US" sz="3200" dirty="0">
              <a:ea typeface="+mj-ea"/>
              <a:cs typeface="+mj-cs"/>
            </a:endParaRPr>
          </a:p>
        </p:txBody>
      </p:sp>
      <p:sp>
        <p:nvSpPr>
          <p:cNvPr id="58371" name="TextBox 7"/>
          <p:cNvSpPr txBox="1">
            <a:spLocks noChangeArrowheads="1"/>
          </p:cNvSpPr>
          <p:nvPr/>
        </p:nvSpPr>
        <p:spPr bwMode="auto">
          <a:xfrm>
            <a:off x="6400800" y="6056313"/>
            <a:ext cx="896938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Figure 14.11</a:t>
            </a:r>
          </a:p>
        </p:txBody>
      </p:sp>
      <p:sp>
        <p:nvSpPr>
          <p:cNvPr id="58372" name="Footer Placeholder 11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58373" name="Slide Number Placeholder 19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14-</a:t>
            </a:r>
            <a:fld id="{5649558C-10F8-4FE1-A67B-62D464873FCE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31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pic>
        <p:nvPicPr>
          <p:cNvPr id="583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50888" y="2263775"/>
            <a:ext cx="6550025" cy="3792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7370763" y="3962400"/>
            <a:ext cx="1239837" cy="1474788"/>
          </a:xfrm>
          <a:prstGeom prst="rect">
            <a:avLst/>
          </a:prstGeom>
          <a:solidFill>
            <a:schemeClr val="bg2"/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latin typeface="+mn-lt"/>
                <a:ea typeface="+mn-ea"/>
                <a:cs typeface="+mn-cs"/>
              </a:rPr>
              <a:t>As target return increases, so does risk.</a:t>
            </a:r>
            <a:endParaRPr lang="en-US" dirty="0"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Content Placeholder 1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525963"/>
          </a:xfrm>
        </p:spPr>
        <p:txBody>
          <a:bodyPr/>
          <a:lstStyle/>
          <a:p>
            <a:pPr>
              <a:buFont typeface="Wingdings 3" pitchFamily="-72" charset="2"/>
              <a:buNone/>
            </a:pPr>
            <a:r>
              <a:rPr lang="en-US" u="sng" smtClean="0"/>
              <a:t>Example 14.6  General Appliance Corporation</a:t>
            </a:r>
          </a:p>
          <a:p>
            <a:r>
              <a:rPr lang="en-US" smtClean="0"/>
              <a:t>GAC produces refrigerants at 2 plants.</a:t>
            </a:r>
          </a:p>
          <a:p>
            <a:r>
              <a:rPr lang="en-US" smtClean="0"/>
              <a:t>GAC ships refrigerants to 5 distribution centers.</a:t>
            </a:r>
          </a:p>
          <a:p>
            <a:r>
              <a:rPr lang="en-US" smtClean="0"/>
              <a:t>The objective is to minimize the total cost of shipping between plants and distribution centers.</a:t>
            </a:r>
          </a:p>
          <a:p>
            <a:r>
              <a:rPr lang="en-US" smtClean="0"/>
              <a:t>Define the 10 decision variables as: </a:t>
            </a:r>
            <a:r>
              <a:rPr lang="en-US" i="1" smtClean="0"/>
              <a:t>X</a:t>
            </a:r>
            <a:r>
              <a:rPr lang="en-US" i="1" baseline="-25000" smtClean="0"/>
              <a:t>ij</a:t>
            </a:r>
            <a:r>
              <a:rPr lang="en-US" smtClean="0"/>
              <a:t> = amount shipped from plant </a:t>
            </a:r>
            <a:r>
              <a:rPr lang="en-US" i="1" smtClean="0"/>
              <a:t>i</a:t>
            </a:r>
            <a:r>
              <a:rPr lang="en-US" smtClean="0"/>
              <a:t> to distribution center </a:t>
            </a:r>
            <a:r>
              <a:rPr lang="en-US" i="1" smtClean="0"/>
              <a:t>j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3200" dirty="0" smtClean="0">
                <a:ea typeface="+mj-ea"/>
                <a:cs typeface="+mj-cs"/>
              </a:rPr>
              <a:t>Transportation Models</a:t>
            </a:r>
            <a:endParaRPr lang="en-US" sz="3200" dirty="0">
              <a:ea typeface="+mj-ea"/>
              <a:cs typeface="+mj-cs"/>
            </a:endParaRPr>
          </a:p>
        </p:txBody>
      </p:sp>
      <p:sp>
        <p:nvSpPr>
          <p:cNvPr id="59395" name="TextBox 7"/>
          <p:cNvSpPr txBox="1">
            <a:spLocks noChangeArrowheads="1"/>
          </p:cNvSpPr>
          <p:nvPr/>
        </p:nvSpPr>
        <p:spPr bwMode="auto">
          <a:xfrm>
            <a:off x="7585075" y="6010275"/>
            <a:ext cx="784225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Table 14.5</a:t>
            </a:r>
          </a:p>
        </p:txBody>
      </p:sp>
      <p:sp>
        <p:nvSpPr>
          <p:cNvPr id="59396" name="Footer Placeholder 11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59397" name="Slide Number Placeholder 19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14-</a:t>
            </a:r>
            <a:fld id="{ED730F27-3E41-4887-B6ED-0CBA88C866BD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32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pic>
        <p:nvPicPr>
          <p:cNvPr id="593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14400" y="4495800"/>
            <a:ext cx="7456488" cy="151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525963"/>
          </a:xfrm>
        </p:spPr>
        <p:txBody>
          <a:bodyPr>
            <a:normAutofit/>
          </a:bodyPr>
          <a:lstStyle/>
          <a:p>
            <a:pPr marL="365760" indent="-256032" fontAlgn="auto">
              <a:spcAft>
                <a:spcPts val="0"/>
              </a:spcAft>
              <a:buFont typeface="Wingdings 3"/>
              <a:buNone/>
              <a:defRPr/>
            </a:pPr>
            <a:r>
              <a:rPr lang="en-US" u="sng" dirty="0" smtClean="0">
                <a:ea typeface="+mn-ea"/>
                <a:cs typeface="+mn-cs"/>
              </a:rPr>
              <a:t>Example 14.6 (continued)  </a:t>
            </a:r>
          </a:p>
          <a:p>
            <a:pPr marL="365760" indent="-256032" fontAlgn="auto">
              <a:spcAft>
                <a:spcPts val="0"/>
              </a:spcAft>
              <a:buFont typeface="Wingdings 3"/>
              <a:buNone/>
              <a:defRPr/>
            </a:pPr>
            <a:r>
              <a:rPr lang="en-US" u="sng" dirty="0" smtClean="0">
                <a:ea typeface="+mn-ea"/>
                <a:cs typeface="+mn-cs"/>
              </a:rPr>
              <a:t>General Appliance Corporation</a:t>
            </a:r>
          </a:p>
          <a:p>
            <a:pPr marL="109728" indent="0" fontAlgn="auto">
              <a:spcAft>
                <a:spcPts val="0"/>
              </a:spcAft>
              <a:buFont typeface="Wingdings 3"/>
              <a:buNone/>
              <a:defRPr/>
            </a:pPr>
            <a:endParaRPr lang="en-US" dirty="0">
              <a:ea typeface="+mn-ea"/>
              <a:cs typeface="+mn-cs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3200" dirty="0" smtClean="0">
                <a:ea typeface="+mj-ea"/>
                <a:cs typeface="+mj-cs"/>
              </a:rPr>
              <a:t>Transportation Models</a:t>
            </a:r>
            <a:endParaRPr lang="en-US" sz="3200" dirty="0">
              <a:ea typeface="+mj-ea"/>
              <a:cs typeface="+mj-cs"/>
            </a:endParaRPr>
          </a:p>
        </p:txBody>
      </p:sp>
      <p:sp>
        <p:nvSpPr>
          <p:cNvPr id="60419" name="Footer Placeholder 11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60420" name="Slide Number Placeholder 19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14-</a:t>
            </a:r>
            <a:fld id="{58109AD2-96F4-467B-B74B-62258CC9FB3B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33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pic>
        <p:nvPicPr>
          <p:cNvPr id="60421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81200" y="2286000"/>
            <a:ext cx="5410200" cy="3792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Content Placeholder 1"/>
          <p:cNvSpPr>
            <a:spLocks noGrp="1"/>
          </p:cNvSpPr>
          <p:nvPr>
            <p:ph idx="1"/>
          </p:nvPr>
        </p:nvSpPr>
        <p:spPr>
          <a:xfrm>
            <a:off x="579438" y="1295400"/>
            <a:ext cx="8229600" cy="4525963"/>
          </a:xfrm>
        </p:spPr>
        <p:txBody>
          <a:bodyPr/>
          <a:lstStyle/>
          <a:p>
            <a:pPr>
              <a:buFont typeface="Wingdings 3" pitchFamily="-72" charset="2"/>
              <a:buNone/>
            </a:pPr>
            <a:r>
              <a:rPr lang="en-US" u="sng" smtClean="0"/>
              <a:t>Example 14.6 (continued)  </a:t>
            </a:r>
          </a:p>
          <a:p>
            <a:pPr>
              <a:buFont typeface="Wingdings 3" pitchFamily="-72" charset="2"/>
              <a:buNone/>
            </a:pPr>
            <a:r>
              <a:rPr lang="en-US" u="sng" smtClean="0"/>
              <a:t>General Appliance Corporation</a:t>
            </a:r>
          </a:p>
          <a:p>
            <a:r>
              <a:rPr lang="en-US" smtClean="0"/>
              <a:t>Excel worksheet formulas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3200" dirty="0" smtClean="0">
                <a:ea typeface="+mj-ea"/>
                <a:cs typeface="+mj-cs"/>
              </a:rPr>
              <a:t>Transportation Models</a:t>
            </a:r>
            <a:endParaRPr lang="en-US" sz="3200" dirty="0">
              <a:ea typeface="+mj-ea"/>
              <a:cs typeface="+mj-cs"/>
            </a:endParaRPr>
          </a:p>
        </p:txBody>
      </p:sp>
      <p:sp>
        <p:nvSpPr>
          <p:cNvPr id="61443" name="Footer Placeholder 11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61444" name="Slide Number Placeholder 19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14-</a:t>
            </a:r>
            <a:fld id="{B478A13D-8B87-4F2E-BAF2-CD35FACE5261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34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66800" y="2819400"/>
            <a:ext cx="7258050" cy="3105150"/>
          </a:xfrm>
          <a:prstGeom prst="rect">
            <a:avLst/>
          </a:prstGeom>
          <a:noFill/>
          <a:ln w="50800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/>
          <a:extLst>
            <a:ext uri="{909E8E84-426E-40DD-AFC4-6F175D3DCCD1}"/>
            <a:ext uri="{AF507438-7753-43E0-B8FC-AC1667EBCBE1}"/>
          </a:extLst>
        </p:spPr>
      </p:pic>
      <p:sp>
        <p:nvSpPr>
          <p:cNvPr id="61446" name="TextBox 9"/>
          <p:cNvSpPr txBox="1">
            <a:spLocks noChangeArrowheads="1"/>
          </p:cNvSpPr>
          <p:nvPr/>
        </p:nvSpPr>
        <p:spPr bwMode="auto">
          <a:xfrm>
            <a:off x="7089775" y="5943600"/>
            <a:ext cx="1228725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From Figure 14.12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 3" pitchFamily="-72" charset="2"/>
              <a:buNone/>
            </a:pPr>
            <a:r>
              <a:rPr lang="en-US" u="sng" smtClean="0"/>
              <a:t>Example 14.6 (continued) General Appliance Corporation</a:t>
            </a:r>
          </a:p>
          <a:p>
            <a:pPr>
              <a:buFont typeface="Wingdings 3" pitchFamily="-72" charset="2"/>
              <a:buNone/>
            </a:pPr>
            <a:r>
              <a:rPr lang="en-US" sz="2800" i="1" smtClean="0"/>
              <a:t>Risk Solver </a:t>
            </a:r>
          </a:p>
          <a:p>
            <a:pPr>
              <a:spcBef>
                <a:spcPct val="0"/>
              </a:spcBef>
              <a:buFont typeface="Wingdings 3" pitchFamily="-72" charset="2"/>
              <a:buNone/>
            </a:pPr>
            <a:r>
              <a:rPr lang="en-US" sz="2800" smtClean="0"/>
              <a:t>Parameter dialog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3200" dirty="0" smtClean="0">
                <a:ea typeface="+mj-ea"/>
                <a:cs typeface="+mj-cs"/>
              </a:rPr>
              <a:t>Transportation Models</a:t>
            </a:r>
            <a:endParaRPr lang="en-US" sz="3200" dirty="0">
              <a:ea typeface="+mj-ea"/>
              <a:cs typeface="+mj-cs"/>
            </a:endParaRPr>
          </a:p>
        </p:txBody>
      </p:sp>
      <p:sp>
        <p:nvSpPr>
          <p:cNvPr id="62467" name="TextBox 7"/>
          <p:cNvSpPr txBox="1">
            <a:spLocks noChangeArrowheads="1"/>
          </p:cNvSpPr>
          <p:nvPr/>
        </p:nvSpPr>
        <p:spPr bwMode="auto">
          <a:xfrm>
            <a:off x="7459663" y="6015038"/>
            <a:ext cx="896937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Figure 14.13</a:t>
            </a:r>
          </a:p>
        </p:txBody>
      </p:sp>
      <p:sp>
        <p:nvSpPr>
          <p:cNvPr id="62468" name="Footer Placeholder 11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62469" name="Slide Number Placeholder 19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14-</a:t>
            </a:r>
            <a:fld id="{20CCC874-0D30-4814-97E6-C48ED0F7E774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35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pic>
        <p:nvPicPr>
          <p:cNvPr id="624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191000" y="1998663"/>
            <a:ext cx="4167188" cy="4021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Content Placeholder 1"/>
          <p:cNvSpPr>
            <a:spLocks noGrp="1"/>
          </p:cNvSpPr>
          <p:nvPr>
            <p:ph idx="1"/>
          </p:nvPr>
        </p:nvSpPr>
        <p:spPr>
          <a:xfrm>
            <a:off x="579438" y="1295400"/>
            <a:ext cx="8229600" cy="4525963"/>
          </a:xfrm>
        </p:spPr>
        <p:txBody>
          <a:bodyPr/>
          <a:lstStyle/>
          <a:p>
            <a:pPr>
              <a:buFont typeface="Wingdings 3" pitchFamily="-72" charset="2"/>
              <a:buNone/>
            </a:pPr>
            <a:r>
              <a:rPr lang="en-US" u="sng" smtClean="0"/>
              <a:t>Example 14.6 (continued)  </a:t>
            </a:r>
          </a:p>
          <a:p>
            <a:pPr>
              <a:buFont typeface="Wingdings 3" pitchFamily="-72" charset="2"/>
              <a:buNone/>
            </a:pPr>
            <a:r>
              <a:rPr lang="en-US" u="sng" smtClean="0"/>
              <a:t>General Appliance Corporation</a:t>
            </a:r>
          </a:p>
          <a:p>
            <a:r>
              <a:rPr lang="en-US" smtClean="0"/>
              <a:t>Excel worksheet solution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3200" dirty="0" smtClean="0">
                <a:ea typeface="+mj-ea"/>
                <a:cs typeface="+mj-cs"/>
              </a:rPr>
              <a:t>Transportation Models</a:t>
            </a:r>
            <a:endParaRPr lang="en-US" sz="3200" dirty="0">
              <a:ea typeface="+mj-ea"/>
              <a:cs typeface="+mj-cs"/>
            </a:endParaRPr>
          </a:p>
        </p:txBody>
      </p:sp>
      <p:sp>
        <p:nvSpPr>
          <p:cNvPr id="63491" name="TextBox 7"/>
          <p:cNvSpPr txBox="1">
            <a:spLocks noChangeArrowheads="1"/>
          </p:cNvSpPr>
          <p:nvPr/>
        </p:nvSpPr>
        <p:spPr bwMode="auto">
          <a:xfrm>
            <a:off x="5214938" y="5943600"/>
            <a:ext cx="896937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Figure 14.12</a:t>
            </a:r>
          </a:p>
        </p:txBody>
      </p:sp>
      <p:sp>
        <p:nvSpPr>
          <p:cNvPr id="63492" name="Footer Placeholder 11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63493" name="Slide Number Placeholder 19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14-</a:t>
            </a:r>
            <a:fld id="{7B833442-718F-4F18-8D13-523E3B1E714D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36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pic>
        <p:nvPicPr>
          <p:cNvPr id="634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90600" y="2690813"/>
            <a:ext cx="5124450" cy="324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3495" name="TextBox 8"/>
          <p:cNvSpPr txBox="1">
            <a:spLocks noChangeArrowheads="1"/>
          </p:cNvSpPr>
          <p:nvPr/>
        </p:nvSpPr>
        <p:spPr bwMode="auto">
          <a:xfrm>
            <a:off x="6705600" y="3022600"/>
            <a:ext cx="1751013" cy="2573338"/>
          </a:xfrm>
          <a:prstGeom prst="rect">
            <a:avLst/>
          </a:prstGeom>
          <a:solidFill>
            <a:schemeClr val="bg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Cost = $28,171</a:t>
            </a:r>
          </a:p>
          <a:p>
            <a:r>
              <a:rPr lang="en-US" i="1"/>
              <a:t>X</a:t>
            </a:r>
            <a:r>
              <a:rPr lang="en-US" baseline="-25000"/>
              <a:t>11</a:t>
            </a:r>
            <a:r>
              <a:rPr lang="en-US"/>
              <a:t> = 0</a:t>
            </a:r>
          </a:p>
          <a:p>
            <a:r>
              <a:rPr lang="en-US" i="1"/>
              <a:t>X</a:t>
            </a:r>
            <a:r>
              <a:rPr lang="en-US" baseline="-25000"/>
              <a:t>12</a:t>
            </a:r>
            <a:r>
              <a:rPr lang="en-US"/>
              <a:t> = 350</a:t>
            </a:r>
          </a:p>
          <a:p>
            <a:r>
              <a:rPr lang="en-US" i="1"/>
              <a:t>X</a:t>
            </a:r>
            <a:r>
              <a:rPr lang="en-US" baseline="-25000"/>
              <a:t>13</a:t>
            </a:r>
            <a:r>
              <a:rPr lang="en-US"/>
              <a:t> = 0</a:t>
            </a:r>
          </a:p>
          <a:p>
            <a:r>
              <a:rPr lang="en-US" i="1"/>
              <a:t>X</a:t>
            </a:r>
            <a:r>
              <a:rPr lang="en-US" baseline="-25000"/>
              <a:t>14</a:t>
            </a:r>
            <a:r>
              <a:rPr lang="en-US"/>
              <a:t> = 850</a:t>
            </a:r>
          </a:p>
          <a:p>
            <a:r>
              <a:rPr lang="en-US" i="1"/>
              <a:t>X</a:t>
            </a:r>
            <a:r>
              <a:rPr lang="en-US" baseline="-25000"/>
              <a:t>21</a:t>
            </a:r>
            <a:r>
              <a:rPr lang="en-US"/>
              <a:t> = 150</a:t>
            </a:r>
          </a:p>
          <a:p>
            <a:r>
              <a:rPr lang="en-US" i="1"/>
              <a:t>X</a:t>
            </a:r>
            <a:r>
              <a:rPr lang="en-US" baseline="-25000"/>
              <a:t>22</a:t>
            </a:r>
            <a:r>
              <a:rPr lang="en-US"/>
              <a:t> = 0</a:t>
            </a:r>
          </a:p>
          <a:p>
            <a:r>
              <a:rPr lang="en-US" i="1"/>
              <a:t>X</a:t>
            </a:r>
            <a:r>
              <a:rPr lang="en-US" baseline="-25000"/>
              <a:t>23</a:t>
            </a:r>
            <a:r>
              <a:rPr lang="en-US"/>
              <a:t> = 500</a:t>
            </a:r>
          </a:p>
          <a:p>
            <a:r>
              <a:rPr lang="en-US" i="1"/>
              <a:t>X</a:t>
            </a:r>
            <a:r>
              <a:rPr lang="en-US" baseline="-25000"/>
              <a:t>24</a:t>
            </a:r>
            <a:r>
              <a:rPr lang="en-US"/>
              <a:t> = 150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Content Placeholder 1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4525963"/>
          </a:xfrm>
        </p:spPr>
        <p:txBody>
          <a:bodyPr/>
          <a:lstStyle/>
          <a:p>
            <a:pPr>
              <a:buFont typeface="Wingdings 3" pitchFamily="-72" charset="2"/>
              <a:buNone/>
            </a:pPr>
            <a:r>
              <a:rPr lang="en-US" u="sng" smtClean="0"/>
              <a:t>Example 14.7  Interpreting Sensitivity Information for the GAC Model</a:t>
            </a:r>
          </a:p>
          <a:p>
            <a:endParaRPr lang="en-US" smtClean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44562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3200" dirty="0" smtClean="0">
                <a:ea typeface="+mj-ea"/>
                <a:cs typeface="+mj-cs"/>
              </a:rPr>
              <a:t>Transportation Models</a:t>
            </a:r>
            <a:endParaRPr lang="en-US" sz="3200" dirty="0">
              <a:ea typeface="+mj-ea"/>
              <a:cs typeface="+mj-cs"/>
            </a:endParaRPr>
          </a:p>
        </p:txBody>
      </p:sp>
      <p:sp>
        <p:nvSpPr>
          <p:cNvPr id="64515" name="TextBox 7"/>
          <p:cNvSpPr txBox="1">
            <a:spLocks noChangeArrowheads="1"/>
          </p:cNvSpPr>
          <p:nvPr/>
        </p:nvSpPr>
        <p:spPr bwMode="auto">
          <a:xfrm>
            <a:off x="4691063" y="6103938"/>
            <a:ext cx="896937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Figure 14.14</a:t>
            </a:r>
          </a:p>
        </p:txBody>
      </p:sp>
      <p:sp>
        <p:nvSpPr>
          <p:cNvPr id="64516" name="Footer Placeholder 11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64517" name="Slide Number Placeholder 19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14-</a:t>
            </a:r>
            <a:fld id="{22DC1097-659A-4F71-9E10-B1822C0F307D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37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pic>
        <p:nvPicPr>
          <p:cNvPr id="645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5800" y="2466975"/>
            <a:ext cx="4905375" cy="3636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4519" name="TextBox 8"/>
          <p:cNvSpPr txBox="1">
            <a:spLocks noChangeArrowheads="1"/>
          </p:cNvSpPr>
          <p:nvPr/>
        </p:nvSpPr>
        <p:spPr bwMode="auto">
          <a:xfrm>
            <a:off x="1295400" y="2098675"/>
            <a:ext cx="3941763" cy="376238"/>
          </a:xfrm>
          <a:prstGeom prst="rect">
            <a:avLst/>
          </a:prstGeom>
          <a:solidFill>
            <a:schemeClr val="bg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i="1"/>
              <a:t>Original</a:t>
            </a:r>
            <a:r>
              <a:rPr lang="en-US"/>
              <a:t> version of Sensitivity Report </a:t>
            </a:r>
          </a:p>
        </p:txBody>
      </p:sp>
      <p:sp>
        <p:nvSpPr>
          <p:cNvPr id="64520" name="TextBox 9"/>
          <p:cNvSpPr txBox="1">
            <a:spLocks noChangeArrowheads="1"/>
          </p:cNvSpPr>
          <p:nvPr/>
        </p:nvSpPr>
        <p:spPr bwMode="auto">
          <a:xfrm>
            <a:off x="6019800" y="2484438"/>
            <a:ext cx="2362200" cy="22987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/>
              <a:t>Reduced costs and shadow prices are formatted as whole numbers.</a:t>
            </a:r>
          </a:p>
          <a:p>
            <a:endParaRPr lang="en-US"/>
          </a:p>
          <a:p>
            <a:r>
              <a:rPr lang="en-US"/>
              <a:t>Reformat those cells to see decimal values.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Content Placeholder 1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4525963"/>
          </a:xfrm>
        </p:spPr>
        <p:txBody>
          <a:bodyPr/>
          <a:lstStyle/>
          <a:p>
            <a:pPr>
              <a:buFont typeface="Wingdings 3" pitchFamily="-72" charset="2"/>
              <a:buNone/>
            </a:pPr>
            <a:r>
              <a:rPr lang="en-US" u="sng" smtClean="0"/>
              <a:t>Example 14.7 (continued) Interpreting Sensitivity Information for the GAC Model</a:t>
            </a:r>
          </a:p>
          <a:p>
            <a:endParaRPr lang="en-US" smtClean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44562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3200" dirty="0" smtClean="0">
                <a:ea typeface="+mj-ea"/>
                <a:cs typeface="+mj-cs"/>
              </a:rPr>
              <a:t>Transportation Models</a:t>
            </a:r>
            <a:endParaRPr lang="en-US" sz="3200" dirty="0">
              <a:ea typeface="+mj-ea"/>
              <a:cs typeface="+mj-cs"/>
            </a:endParaRPr>
          </a:p>
        </p:txBody>
      </p:sp>
      <p:sp>
        <p:nvSpPr>
          <p:cNvPr id="65539" name="TextBox 7"/>
          <p:cNvSpPr txBox="1">
            <a:spLocks noChangeArrowheads="1"/>
          </p:cNvSpPr>
          <p:nvPr/>
        </p:nvSpPr>
        <p:spPr bwMode="auto">
          <a:xfrm>
            <a:off x="4691063" y="6032500"/>
            <a:ext cx="896937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Figure 14.15</a:t>
            </a:r>
          </a:p>
        </p:txBody>
      </p:sp>
      <p:sp>
        <p:nvSpPr>
          <p:cNvPr id="65540" name="Footer Placeholder 11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65541" name="Slide Number Placeholder 19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14-</a:t>
            </a:r>
            <a:fld id="{A69E612A-159D-410A-B090-CB9D7DB27560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38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sp>
        <p:nvSpPr>
          <p:cNvPr id="65542" name="TextBox 8"/>
          <p:cNvSpPr txBox="1">
            <a:spLocks noChangeArrowheads="1"/>
          </p:cNvSpPr>
          <p:nvPr/>
        </p:nvSpPr>
        <p:spPr bwMode="auto">
          <a:xfrm>
            <a:off x="1905000" y="2101850"/>
            <a:ext cx="3001963" cy="376238"/>
          </a:xfrm>
          <a:prstGeom prst="rect">
            <a:avLst/>
          </a:prstGeom>
          <a:solidFill>
            <a:schemeClr val="bg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i="1"/>
              <a:t>Accurate</a:t>
            </a:r>
            <a:r>
              <a:rPr lang="en-US"/>
              <a:t> Sensitivity Report </a:t>
            </a:r>
          </a:p>
        </p:txBody>
      </p:sp>
      <p:sp>
        <p:nvSpPr>
          <p:cNvPr id="65543" name="TextBox 9"/>
          <p:cNvSpPr txBox="1">
            <a:spLocks noChangeArrowheads="1"/>
          </p:cNvSpPr>
          <p:nvPr/>
        </p:nvSpPr>
        <p:spPr bwMode="auto">
          <a:xfrm>
            <a:off x="5791200" y="2101850"/>
            <a:ext cx="3019425" cy="650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/>
              <a:t>Reduced cost are zero for variables that are positive.</a:t>
            </a:r>
          </a:p>
        </p:txBody>
      </p:sp>
      <p:sp>
        <p:nvSpPr>
          <p:cNvPr id="65544" name="TextBox 10"/>
          <p:cNvSpPr txBox="1">
            <a:spLocks noChangeArrowheads="1"/>
          </p:cNvSpPr>
          <p:nvPr/>
        </p:nvSpPr>
        <p:spPr bwMode="auto">
          <a:xfrm>
            <a:off x="5791200" y="2851150"/>
            <a:ext cx="3019425" cy="650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/>
              <a:t>Allowable increase in all the demand constraints is zero.</a:t>
            </a:r>
          </a:p>
        </p:txBody>
      </p:sp>
      <p:sp>
        <p:nvSpPr>
          <p:cNvPr id="65545" name="TextBox 12"/>
          <p:cNvSpPr txBox="1">
            <a:spLocks noChangeArrowheads="1"/>
          </p:cNvSpPr>
          <p:nvPr/>
        </p:nvSpPr>
        <p:spPr bwMode="auto">
          <a:xfrm>
            <a:off x="5791200" y="3657600"/>
            <a:ext cx="3019425" cy="9255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/>
              <a:t>Shadow prices reflect the cost savings for a unit decrease in demand.</a:t>
            </a:r>
          </a:p>
        </p:txBody>
      </p:sp>
      <p:sp>
        <p:nvSpPr>
          <p:cNvPr id="65546" name="TextBox 13"/>
          <p:cNvSpPr txBox="1">
            <a:spLocks noChangeArrowheads="1"/>
          </p:cNvSpPr>
          <p:nvPr/>
        </p:nvSpPr>
        <p:spPr bwMode="auto">
          <a:xfrm>
            <a:off x="5791200" y="4724400"/>
            <a:ext cx="3019425" cy="1474788"/>
          </a:xfrm>
          <a:prstGeom prst="rect">
            <a:avLst/>
          </a:prstGeom>
          <a:solidFill>
            <a:schemeClr val="bg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/>
              <a:t>The solution is </a:t>
            </a:r>
            <a:r>
              <a:rPr lang="en-US" i="1"/>
              <a:t>degenerate </a:t>
            </a:r>
            <a:r>
              <a:rPr lang="en-US"/>
              <a:t>because the number of positive variables is less than the number of constraints (5 &lt; 6).</a:t>
            </a:r>
          </a:p>
        </p:txBody>
      </p:sp>
      <p:pic>
        <p:nvPicPr>
          <p:cNvPr id="65547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47713" y="2471738"/>
            <a:ext cx="4821237" cy="3575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953000"/>
          </a:xfrm>
        </p:spPr>
        <p:txBody>
          <a:bodyPr>
            <a:normAutofit fontScale="92500" lnSpcReduction="10000"/>
          </a:bodyPr>
          <a:lstStyle/>
          <a:p>
            <a:pPr marL="365760" indent="-256032" fontAlgn="auto">
              <a:spcAft>
                <a:spcPts val="0"/>
              </a:spcAft>
              <a:buFont typeface="Wingdings 3"/>
              <a:buNone/>
              <a:defRPr/>
            </a:pPr>
            <a:r>
              <a:rPr lang="en-US" u="sng" dirty="0" smtClean="0">
                <a:ea typeface="+mn-ea"/>
                <a:cs typeface="+mn-cs"/>
              </a:rPr>
              <a:t>Example 14.8  K&amp;L Designs</a:t>
            </a:r>
          </a:p>
          <a:p>
            <a:pPr marL="365760" indent="-256032" fontAlgn="auto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>
                <a:ea typeface="+mn-ea"/>
                <a:cs typeface="+mn-cs"/>
              </a:rPr>
              <a:t>K&amp;L Designs makes hand-painted jewelry boxes.</a:t>
            </a:r>
          </a:p>
          <a:p>
            <a:pPr marL="365760" indent="-256032" fontAlgn="auto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>
                <a:ea typeface="+mn-ea"/>
                <a:cs typeface="+mn-cs"/>
              </a:rPr>
              <a:t>Forecasted sales are 150 in autumn, 400 in winter, and 50 in spring.</a:t>
            </a:r>
          </a:p>
          <a:p>
            <a:pPr marL="365760" indent="-256032" fontAlgn="auto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>
                <a:ea typeface="+mn-ea"/>
                <a:cs typeface="+mn-cs"/>
              </a:rPr>
              <a:t>Unpainted boxes cost $20 and each box takes 2 hours to complete.</a:t>
            </a:r>
          </a:p>
          <a:p>
            <a:pPr marL="365760" indent="-256032" fontAlgn="auto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>
                <a:ea typeface="+mn-ea"/>
                <a:cs typeface="+mn-cs"/>
              </a:rPr>
              <a:t>The cost of capital is 6% per quarter.</a:t>
            </a:r>
          </a:p>
          <a:p>
            <a:pPr marL="365760" indent="-256032" fontAlgn="auto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>
                <a:ea typeface="+mn-ea"/>
                <a:cs typeface="+mn-cs"/>
              </a:rPr>
              <a:t>Holding cost per item = 0.06(20) = $1.20/quarter</a:t>
            </a:r>
          </a:p>
          <a:p>
            <a:pPr marL="365760" indent="-256032" fontAlgn="auto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>
                <a:ea typeface="+mn-ea"/>
                <a:cs typeface="+mn-cs"/>
              </a:rPr>
              <a:t>$/hour labor rates are 5.5, 7, and 6.25 during autumn, winter, and spring, respectively.</a:t>
            </a:r>
          </a:p>
          <a:p>
            <a:pPr marL="365760" indent="-256032" fontAlgn="auto">
              <a:spcAft>
                <a:spcPts val="0"/>
              </a:spcAft>
              <a:buFont typeface="Wingdings 3"/>
              <a:buChar char=""/>
              <a:defRPr/>
            </a:pPr>
            <a:r>
              <a:rPr lang="en-US" u="sng" dirty="0" smtClean="0">
                <a:ea typeface="+mn-ea"/>
                <a:cs typeface="+mn-cs"/>
              </a:rPr>
              <a:t>Objective</a:t>
            </a:r>
            <a:r>
              <a:rPr lang="en-US" dirty="0" smtClean="0">
                <a:ea typeface="+mn-ea"/>
                <a:cs typeface="+mn-cs"/>
              </a:rPr>
              <a:t>: Minimize the combined cost of production and inventory holding costs.</a:t>
            </a:r>
          </a:p>
          <a:p>
            <a:pPr marL="365760" indent="-256032" fontAlgn="auto">
              <a:spcAft>
                <a:spcPts val="0"/>
              </a:spcAft>
              <a:buFont typeface="Wingdings 3"/>
              <a:buChar char=""/>
              <a:defRPr/>
            </a:pPr>
            <a:endParaRPr lang="en-US" dirty="0">
              <a:ea typeface="+mn-ea"/>
              <a:cs typeface="+mn-cs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3200" dirty="0" err="1" smtClean="0">
                <a:ea typeface="+mj-ea"/>
                <a:cs typeface="+mj-cs"/>
              </a:rPr>
              <a:t>Multiperiod</a:t>
            </a:r>
            <a:r>
              <a:rPr lang="en-US" sz="3200" dirty="0" smtClean="0">
                <a:ea typeface="+mj-ea"/>
                <a:cs typeface="+mj-cs"/>
              </a:rPr>
              <a:t> Production Planning Models</a:t>
            </a:r>
            <a:endParaRPr lang="en-US" sz="3200" dirty="0">
              <a:ea typeface="+mj-ea"/>
              <a:cs typeface="+mj-cs"/>
            </a:endParaRPr>
          </a:p>
        </p:txBody>
      </p:sp>
      <p:sp>
        <p:nvSpPr>
          <p:cNvPr id="66563" name="Footer Placeholder 11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66564" name="Slide Number Placeholder 19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14-</a:t>
            </a:r>
            <a:fld id="{1B64905F-32FD-4974-95F0-A59AB86EF940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39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Linear optimization models are the most ubiquitous of optimization models used in organizations today.</a:t>
            </a:r>
          </a:p>
          <a:p>
            <a:r>
              <a:rPr lang="en-US" smtClean="0"/>
              <a:t>Applications abound in operations, finance, marketing, engineering, etc.</a:t>
            </a:r>
          </a:p>
          <a:p>
            <a:r>
              <a:rPr lang="en-US" smtClean="0"/>
              <a:t>Building models is more of an art than a science.</a:t>
            </a:r>
          </a:p>
          <a:p>
            <a:r>
              <a:rPr lang="en-US" smtClean="0"/>
              <a:t>Learning to build models requires logical thought facilitated by studying examples and observing their characteristics.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3200" dirty="0" smtClean="0">
                <a:ea typeface="+mj-ea"/>
                <a:cs typeface="+mj-cs"/>
              </a:rPr>
              <a:t>Applications of Linear Optimization</a:t>
            </a:r>
            <a:endParaRPr lang="en-US" sz="3200" dirty="0">
              <a:ea typeface="+mj-ea"/>
              <a:cs typeface="+mj-cs"/>
            </a:endParaRPr>
          </a:p>
        </p:txBody>
      </p:sp>
      <p:sp>
        <p:nvSpPr>
          <p:cNvPr id="30723" name="Footer Placeholder 10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30724" name="Slide Number Placeholder 18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14-</a:t>
            </a:r>
            <a:fld id="{A8FBA315-F00F-4D53-B03C-F3369D74F78C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4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 3" pitchFamily="-72" charset="2"/>
              <a:buNone/>
            </a:pPr>
            <a:r>
              <a:rPr lang="en-US" u="sng" smtClean="0"/>
              <a:t>Example 14.8 (continued) K&amp;L Designs</a:t>
            </a:r>
          </a:p>
          <a:p>
            <a:r>
              <a:rPr lang="en-US" i="1" smtClean="0"/>
              <a:t>P</a:t>
            </a:r>
            <a:r>
              <a:rPr lang="en-US" i="1" baseline="-25000" smtClean="0"/>
              <a:t>i</a:t>
            </a:r>
            <a:r>
              <a:rPr lang="en-US" smtClean="0"/>
              <a:t> = amount to produce in season </a:t>
            </a:r>
            <a:r>
              <a:rPr lang="en-US" i="1" smtClean="0"/>
              <a:t>i</a:t>
            </a:r>
          </a:p>
          <a:p>
            <a:r>
              <a:rPr lang="en-US" i="1" smtClean="0"/>
              <a:t>I</a:t>
            </a:r>
            <a:r>
              <a:rPr lang="en-US" i="1" baseline="-25000" smtClean="0"/>
              <a:t>j</a:t>
            </a:r>
            <a:r>
              <a:rPr lang="en-US" smtClean="0"/>
              <a:t> = inventory at the end of season </a:t>
            </a:r>
            <a:r>
              <a:rPr lang="en-US" i="1" smtClean="0"/>
              <a:t>j</a:t>
            </a:r>
          </a:p>
          <a:p>
            <a:endParaRPr lang="en-US" i="1" smtClean="0"/>
          </a:p>
          <a:p>
            <a:endParaRPr lang="en-US" i="1" smtClean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3200" dirty="0" err="1" smtClean="0">
                <a:ea typeface="+mj-ea"/>
                <a:cs typeface="+mj-cs"/>
              </a:rPr>
              <a:t>Multiperiod</a:t>
            </a:r>
            <a:r>
              <a:rPr lang="en-US" sz="3200" dirty="0" smtClean="0">
                <a:ea typeface="+mj-ea"/>
                <a:cs typeface="+mj-cs"/>
              </a:rPr>
              <a:t> Production Planning Models</a:t>
            </a:r>
            <a:endParaRPr lang="en-US" sz="3200" dirty="0">
              <a:ea typeface="+mj-ea"/>
              <a:cs typeface="+mj-cs"/>
            </a:endParaRPr>
          </a:p>
        </p:txBody>
      </p:sp>
      <p:sp>
        <p:nvSpPr>
          <p:cNvPr id="67587" name="TextBox 7"/>
          <p:cNvSpPr txBox="1">
            <a:spLocks noChangeArrowheads="1"/>
          </p:cNvSpPr>
          <p:nvPr/>
        </p:nvSpPr>
        <p:spPr bwMode="auto">
          <a:xfrm>
            <a:off x="6445250" y="5943600"/>
            <a:ext cx="896938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Figure 14.16</a:t>
            </a:r>
          </a:p>
        </p:txBody>
      </p:sp>
      <p:sp>
        <p:nvSpPr>
          <p:cNvPr id="67588" name="Footer Placeholder 11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67589" name="Slide Number Placeholder 19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14-</a:t>
            </a:r>
            <a:fld id="{53F903DC-886F-4963-B92B-65B4FF589C8B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40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pic>
        <p:nvPicPr>
          <p:cNvPr id="675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28800" y="2971800"/>
            <a:ext cx="5505450" cy="2959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Content Placeholder 1"/>
          <p:cNvSpPr>
            <a:spLocks noGrp="1"/>
          </p:cNvSpPr>
          <p:nvPr>
            <p:ph idx="1"/>
          </p:nvPr>
        </p:nvSpPr>
        <p:spPr>
          <a:xfrm>
            <a:off x="457200" y="1416050"/>
            <a:ext cx="8229600" cy="4525963"/>
          </a:xfrm>
        </p:spPr>
        <p:txBody>
          <a:bodyPr/>
          <a:lstStyle/>
          <a:p>
            <a:pPr>
              <a:buFont typeface="Wingdings 3" pitchFamily="-72" charset="2"/>
              <a:buNone/>
            </a:pPr>
            <a:r>
              <a:rPr lang="en-US" u="sng" smtClean="0"/>
              <a:t>Example 14.8 (continued) K&amp;L Designs</a:t>
            </a:r>
          </a:p>
          <a:p>
            <a:endParaRPr lang="en-US" smtClean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3200" dirty="0" err="1" smtClean="0">
                <a:ea typeface="+mj-ea"/>
                <a:cs typeface="+mj-cs"/>
              </a:rPr>
              <a:t>Multiperiod</a:t>
            </a:r>
            <a:r>
              <a:rPr lang="en-US" sz="3200" dirty="0" smtClean="0">
                <a:ea typeface="+mj-ea"/>
                <a:cs typeface="+mj-cs"/>
              </a:rPr>
              <a:t> Production Planning Models</a:t>
            </a:r>
            <a:endParaRPr lang="en-US" sz="3200" dirty="0">
              <a:ea typeface="+mj-ea"/>
              <a:cs typeface="+mj-cs"/>
            </a:endParaRPr>
          </a:p>
        </p:txBody>
      </p:sp>
      <p:sp>
        <p:nvSpPr>
          <p:cNvPr id="68611" name="Footer Placeholder 11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68612" name="Slide Number Placeholder 19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14-</a:t>
            </a:r>
            <a:fld id="{8EBFE337-55B2-4139-A17A-99D8A47B33B8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41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pic>
        <p:nvPicPr>
          <p:cNvPr id="68613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5800" y="1992313"/>
            <a:ext cx="6248400" cy="3190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8614" name="TextBox 2"/>
          <p:cNvSpPr txBox="1">
            <a:spLocks noChangeArrowheads="1"/>
          </p:cNvSpPr>
          <p:nvPr/>
        </p:nvSpPr>
        <p:spPr bwMode="auto">
          <a:xfrm>
            <a:off x="1905000" y="5334000"/>
            <a:ext cx="6384925" cy="915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Objective function coefficient for </a:t>
            </a:r>
            <a:r>
              <a:rPr lang="en-US" i="1"/>
              <a:t>P</a:t>
            </a:r>
            <a:r>
              <a:rPr lang="en-US" i="1" baseline="-25000"/>
              <a:t>S </a:t>
            </a:r>
            <a:r>
              <a:rPr lang="en-US"/>
              <a:t>variable:</a:t>
            </a:r>
          </a:p>
          <a:p>
            <a:r>
              <a:rPr lang="en-US"/>
              <a:t>      ($6.25/hour)(2 hours/box) = $12.50</a:t>
            </a:r>
          </a:p>
          <a:p>
            <a:r>
              <a:rPr lang="en-US"/>
              <a:t>Box costs need not be subtracted because they are constant.</a:t>
            </a:r>
            <a:endParaRPr lang="en-US" i="1" baseline="-250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 3" pitchFamily="-72" charset="2"/>
              <a:buNone/>
            </a:pPr>
            <a:r>
              <a:rPr lang="en-US" u="sng" smtClean="0"/>
              <a:t>Example 14.8 (continued) K&amp;L Designs</a:t>
            </a:r>
          </a:p>
          <a:p>
            <a:r>
              <a:rPr lang="en-US" smtClean="0"/>
              <a:t>Solving the LP using </a:t>
            </a:r>
            <a:r>
              <a:rPr lang="en-US" i="1" smtClean="0"/>
              <a:t>Risk Solver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3200" dirty="0" err="1" smtClean="0">
                <a:ea typeface="+mj-ea"/>
                <a:cs typeface="+mj-cs"/>
              </a:rPr>
              <a:t>Multiperiod</a:t>
            </a:r>
            <a:r>
              <a:rPr lang="en-US" sz="3200" dirty="0" smtClean="0">
                <a:ea typeface="+mj-ea"/>
                <a:cs typeface="+mj-cs"/>
              </a:rPr>
              <a:t> Production Planning Models</a:t>
            </a:r>
            <a:endParaRPr lang="en-US" sz="3200" dirty="0">
              <a:ea typeface="+mj-ea"/>
              <a:cs typeface="+mj-cs"/>
            </a:endParaRPr>
          </a:p>
        </p:txBody>
      </p:sp>
      <p:sp>
        <p:nvSpPr>
          <p:cNvPr id="69635" name="TextBox 7"/>
          <p:cNvSpPr txBox="1">
            <a:spLocks noChangeArrowheads="1"/>
          </p:cNvSpPr>
          <p:nvPr/>
        </p:nvSpPr>
        <p:spPr bwMode="auto">
          <a:xfrm>
            <a:off x="4533900" y="5216525"/>
            <a:ext cx="968375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Figure 14.17b</a:t>
            </a:r>
          </a:p>
        </p:txBody>
      </p:sp>
      <p:sp>
        <p:nvSpPr>
          <p:cNvPr id="69636" name="Footer Placeholder 11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69637" name="Slide Number Placeholder 19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14-</a:t>
            </a:r>
            <a:fld id="{C2254647-56DD-4328-B81A-162882F5E3AE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42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pic>
        <p:nvPicPr>
          <p:cNvPr id="69638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20713" y="2617788"/>
            <a:ext cx="4883150" cy="2619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9639" name="TextBox 8"/>
          <p:cNvSpPr txBox="1">
            <a:spLocks noChangeArrowheads="1"/>
          </p:cNvSpPr>
          <p:nvPr/>
        </p:nvSpPr>
        <p:spPr bwMode="auto">
          <a:xfrm>
            <a:off x="7875588" y="5618163"/>
            <a:ext cx="896937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Figure 14.18</a:t>
            </a:r>
          </a:p>
        </p:txBody>
      </p:sp>
      <p:pic>
        <p:nvPicPr>
          <p:cNvPr id="6964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537200" y="2617788"/>
            <a:ext cx="3238500" cy="300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 3" pitchFamily="-72" charset="2"/>
              <a:buNone/>
            </a:pPr>
            <a:r>
              <a:rPr lang="en-US" u="sng" smtClean="0"/>
              <a:t>Example 14.8 (continued) </a:t>
            </a:r>
          </a:p>
          <a:p>
            <a:pPr>
              <a:spcBef>
                <a:spcPct val="0"/>
              </a:spcBef>
              <a:buFont typeface="Wingdings 3" pitchFamily="-72" charset="2"/>
              <a:buNone/>
            </a:pPr>
            <a:r>
              <a:rPr lang="en-US" u="sng" smtClean="0"/>
              <a:t>K&amp;L Designs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3200" dirty="0" err="1" smtClean="0">
                <a:ea typeface="+mj-ea"/>
                <a:cs typeface="+mj-cs"/>
              </a:rPr>
              <a:t>Multiperiod</a:t>
            </a:r>
            <a:r>
              <a:rPr lang="en-US" sz="3200" dirty="0" smtClean="0">
                <a:ea typeface="+mj-ea"/>
                <a:cs typeface="+mj-cs"/>
              </a:rPr>
              <a:t> Production Planning Models</a:t>
            </a:r>
            <a:endParaRPr lang="en-US" sz="3200" dirty="0">
              <a:ea typeface="+mj-ea"/>
              <a:cs typeface="+mj-cs"/>
            </a:endParaRPr>
          </a:p>
        </p:txBody>
      </p:sp>
      <p:sp>
        <p:nvSpPr>
          <p:cNvPr id="70659" name="TextBox 7"/>
          <p:cNvSpPr txBox="1">
            <a:spLocks noChangeArrowheads="1"/>
          </p:cNvSpPr>
          <p:nvPr/>
        </p:nvSpPr>
        <p:spPr bwMode="auto">
          <a:xfrm>
            <a:off x="7569200" y="5535613"/>
            <a:ext cx="896938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Figure 14.17</a:t>
            </a:r>
          </a:p>
        </p:txBody>
      </p:sp>
      <p:sp>
        <p:nvSpPr>
          <p:cNvPr id="70660" name="Footer Placeholder 11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70661" name="Slide Number Placeholder 19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14-</a:t>
            </a:r>
            <a:fld id="{2D054005-B16E-43A6-8EF2-5E71252ACE1B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43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pic>
        <p:nvPicPr>
          <p:cNvPr id="706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486400" y="3048000"/>
            <a:ext cx="2971800" cy="2487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066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85800" y="3048000"/>
            <a:ext cx="4598988" cy="2466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0664" name="TextBox 2"/>
          <p:cNvSpPr txBox="1">
            <a:spLocks noChangeArrowheads="1"/>
          </p:cNvSpPr>
          <p:nvPr/>
        </p:nvSpPr>
        <p:spPr bwMode="auto">
          <a:xfrm>
            <a:off x="5808663" y="1752600"/>
            <a:ext cx="2316162" cy="1200150"/>
          </a:xfrm>
          <a:prstGeom prst="rect">
            <a:avLst/>
          </a:prstGeom>
          <a:solidFill>
            <a:schemeClr val="bg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Produce:</a:t>
            </a:r>
          </a:p>
          <a:p>
            <a:r>
              <a:rPr lang="en-US"/>
              <a:t>  550 units in autumn</a:t>
            </a:r>
          </a:p>
          <a:p>
            <a:r>
              <a:rPr lang="en-US"/>
              <a:t>  0 units in winter</a:t>
            </a:r>
          </a:p>
          <a:p>
            <a:r>
              <a:rPr lang="en-US"/>
              <a:t>  50 units in spring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1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 3" pitchFamily="-72" charset="2"/>
              <a:buNone/>
            </a:pPr>
            <a:r>
              <a:rPr lang="en-US" u="sng" smtClean="0"/>
              <a:t>Example 14.9  An Alternative Optimization Model for K&amp;L Designs</a:t>
            </a:r>
          </a:p>
          <a:p>
            <a:r>
              <a:rPr lang="en-US" smtClean="0"/>
              <a:t>The constraints simply ensure demand is met.    So we can eliminate the </a:t>
            </a:r>
            <a:r>
              <a:rPr lang="en-US" i="1" smtClean="0"/>
              <a:t>I</a:t>
            </a:r>
            <a:r>
              <a:rPr lang="en-US" i="1" baseline="-25000" smtClean="0"/>
              <a:t>j</a:t>
            </a:r>
            <a:r>
              <a:rPr lang="en-US" smtClean="0"/>
              <a:t> decision variables.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3200" dirty="0" err="1" smtClean="0">
                <a:ea typeface="+mj-ea"/>
                <a:cs typeface="+mj-cs"/>
              </a:rPr>
              <a:t>Multiperiod</a:t>
            </a:r>
            <a:r>
              <a:rPr lang="en-US" sz="3200" dirty="0" smtClean="0">
                <a:ea typeface="+mj-ea"/>
                <a:cs typeface="+mj-cs"/>
              </a:rPr>
              <a:t> Production Planning Models</a:t>
            </a:r>
            <a:endParaRPr lang="en-US" sz="3200" dirty="0">
              <a:ea typeface="+mj-ea"/>
              <a:cs typeface="+mj-cs"/>
            </a:endParaRPr>
          </a:p>
        </p:txBody>
      </p:sp>
      <p:sp>
        <p:nvSpPr>
          <p:cNvPr id="71683" name="TextBox 7"/>
          <p:cNvSpPr txBox="1">
            <a:spLocks noChangeArrowheads="1"/>
          </p:cNvSpPr>
          <p:nvPr/>
        </p:nvSpPr>
        <p:spPr bwMode="auto">
          <a:xfrm>
            <a:off x="7908925" y="6189663"/>
            <a:ext cx="896938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Figure 14.19</a:t>
            </a:r>
          </a:p>
        </p:txBody>
      </p:sp>
      <p:sp>
        <p:nvSpPr>
          <p:cNvPr id="71684" name="Footer Placeholder 11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71685" name="Slide Number Placeholder 19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14-</a:t>
            </a:r>
            <a:fld id="{E61ABF71-2E19-4901-AFD0-45A454FB8142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44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pic>
        <p:nvPicPr>
          <p:cNvPr id="7168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66800" y="3429000"/>
            <a:ext cx="60960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68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66800" y="4143375"/>
            <a:ext cx="2338388" cy="164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 3" pitchFamily="-72" charset="2"/>
              <a:buNone/>
            </a:pPr>
            <a:r>
              <a:rPr lang="en-US" u="sng" smtClean="0"/>
              <a:t>Example 14.9 (continued) An Alternative Optimization Model for K&amp;L Designs</a:t>
            </a:r>
          </a:p>
          <a:p>
            <a:r>
              <a:rPr lang="en-US" smtClean="0"/>
              <a:t>Solving the LP using </a:t>
            </a:r>
            <a:r>
              <a:rPr lang="en-US" i="1" smtClean="0"/>
              <a:t>Risk Solver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3200" dirty="0" err="1" smtClean="0">
                <a:ea typeface="+mj-ea"/>
                <a:cs typeface="+mj-cs"/>
              </a:rPr>
              <a:t>Multiperiod</a:t>
            </a:r>
            <a:r>
              <a:rPr lang="en-US" sz="3200" dirty="0" smtClean="0">
                <a:ea typeface="+mj-ea"/>
                <a:cs typeface="+mj-cs"/>
              </a:rPr>
              <a:t> Production Planning Models</a:t>
            </a:r>
            <a:endParaRPr lang="en-US" sz="3200" dirty="0">
              <a:ea typeface="+mj-ea"/>
              <a:cs typeface="+mj-cs"/>
            </a:endParaRPr>
          </a:p>
        </p:txBody>
      </p:sp>
      <p:sp>
        <p:nvSpPr>
          <p:cNvPr id="72707" name="TextBox 7"/>
          <p:cNvSpPr txBox="1">
            <a:spLocks noChangeArrowheads="1"/>
          </p:cNvSpPr>
          <p:nvPr/>
        </p:nvSpPr>
        <p:spPr bwMode="auto">
          <a:xfrm>
            <a:off x="4800600" y="5473700"/>
            <a:ext cx="968375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Figure 14.19b</a:t>
            </a:r>
          </a:p>
        </p:txBody>
      </p:sp>
      <p:sp>
        <p:nvSpPr>
          <p:cNvPr id="72708" name="Footer Placeholder 11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72709" name="Slide Number Placeholder 19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14-</a:t>
            </a:r>
            <a:fld id="{027B6535-4C96-46BE-BDE1-7B66F2553ECC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45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pic>
        <p:nvPicPr>
          <p:cNvPr id="72710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0" y="3255963"/>
            <a:ext cx="5410200" cy="2225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2711" name="TextBox 8"/>
          <p:cNvSpPr txBox="1">
            <a:spLocks noChangeArrowheads="1"/>
          </p:cNvSpPr>
          <p:nvPr/>
        </p:nvSpPr>
        <p:spPr bwMode="auto">
          <a:xfrm>
            <a:off x="7605713" y="5719763"/>
            <a:ext cx="896937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Figure 14.20</a:t>
            </a:r>
          </a:p>
        </p:txBody>
      </p:sp>
      <p:pic>
        <p:nvPicPr>
          <p:cNvPr id="7271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867400" y="3255963"/>
            <a:ext cx="2638425" cy="2446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Content Placeholder 1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525963"/>
          </a:xfrm>
        </p:spPr>
        <p:txBody>
          <a:bodyPr/>
          <a:lstStyle/>
          <a:p>
            <a:pPr>
              <a:buFont typeface="Wingdings 3" pitchFamily="-72" charset="2"/>
              <a:buNone/>
            </a:pPr>
            <a:r>
              <a:rPr lang="en-US" u="sng" smtClean="0"/>
              <a:t>Example 14.9 (continued) </a:t>
            </a:r>
          </a:p>
          <a:p>
            <a:pPr>
              <a:spcBef>
                <a:spcPct val="0"/>
              </a:spcBef>
              <a:buFont typeface="Wingdings 3" pitchFamily="-72" charset="2"/>
              <a:buNone/>
            </a:pPr>
            <a:r>
              <a:rPr lang="en-US" u="sng" smtClean="0"/>
              <a:t>An Alternative Optimization </a:t>
            </a:r>
          </a:p>
          <a:p>
            <a:pPr>
              <a:spcBef>
                <a:spcPct val="0"/>
              </a:spcBef>
              <a:buFont typeface="Wingdings 3" pitchFamily="-72" charset="2"/>
              <a:buNone/>
            </a:pPr>
            <a:r>
              <a:rPr lang="en-US" u="sng" smtClean="0"/>
              <a:t>Model for K&amp;L Designs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3200" dirty="0" err="1" smtClean="0">
                <a:ea typeface="+mj-ea"/>
                <a:cs typeface="+mj-cs"/>
              </a:rPr>
              <a:t>Multiperiod</a:t>
            </a:r>
            <a:r>
              <a:rPr lang="en-US" sz="3200" dirty="0" smtClean="0">
                <a:ea typeface="+mj-ea"/>
                <a:cs typeface="+mj-cs"/>
              </a:rPr>
              <a:t> Production Planning Models</a:t>
            </a:r>
            <a:endParaRPr lang="en-US" sz="3200" dirty="0">
              <a:ea typeface="+mj-ea"/>
              <a:cs typeface="+mj-cs"/>
            </a:endParaRPr>
          </a:p>
        </p:txBody>
      </p:sp>
      <p:sp>
        <p:nvSpPr>
          <p:cNvPr id="73731" name="TextBox 7"/>
          <p:cNvSpPr txBox="1">
            <a:spLocks noChangeArrowheads="1"/>
          </p:cNvSpPr>
          <p:nvPr/>
        </p:nvSpPr>
        <p:spPr bwMode="auto">
          <a:xfrm>
            <a:off x="7645400" y="5419725"/>
            <a:ext cx="896938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Figure 14.19</a:t>
            </a:r>
          </a:p>
        </p:txBody>
      </p:sp>
      <p:sp>
        <p:nvSpPr>
          <p:cNvPr id="73732" name="Footer Placeholder 11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73733" name="Slide Number Placeholder 19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14-</a:t>
            </a:r>
            <a:fld id="{43200E5E-17B7-41D0-9E86-344105BC3090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46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pic>
        <p:nvPicPr>
          <p:cNvPr id="737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91200" y="3267075"/>
            <a:ext cx="2743200" cy="2152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373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1000" y="3255963"/>
            <a:ext cx="5257800" cy="2163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3736" name="TextBox 8"/>
          <p:cNvSpPr txBox="1">
            <a:spLocks noChangeArrowheads="1"/>
          </p:cNvSpPr>
          <p:nvPr/>
        </p:nvSpPr>
        <p:spPr bwMode="auto">
          <a:xfrm>
            <a:off x="5999163" y="1905000"/>
            <a:ext cx="2316162" cy="1200150"/>
          </a:xfrm>
          <a:prstGeom prst="rect">
            <a:avLst/>
          </a:prstGeom>
          <a:solidFill>
            <a:schemeClr val="bg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Again, produce:</a:t>
            </a:r>
          </a:p>
          <a:p>
            <a:r>
              <a:rPr lang="en-US"/>
              <a:t>  550 units in autumn</a:t>
            </a:r>
          </a:p>
          <a:p>
            <a:r>
              <a:rPr lang="en-US"/>
              <a:t>  0 units in winter</a:t>
            </a:r>
          </a:p>
          <a:p>
            <a:r>
              <a:rPr lang="en-US"/>
              <a:t>  50 units in spring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Content Placeholder 1"/>
          <p:cNvSpPr>
            <a:spLocks noGrp="1"/>
          </p:cNvSpPr>
          <p:nvPr>
            <p:ph idx="1"/>
          </p:nvPr>
        </p:nvSpPr>
        <p:spPr>
          <a:xfrm>
            <a:off x="414338" y="1371600"/>
            <a:ext cx="8229600" cy="4525963"/>
          </a:xfrm>
        </p:spPr>
        <p:txBody>
          <a:bodyPr/>
          <a:lstStyle/>
          <a:p>
            <a:pPr>
              <a:buFont typeface="Wingdings 3" pitchFamily="-72" charset="2"/>
              <a:buNone/>
            </a:pPr>
            <a:r>
              <a:rPr lang="en-US" u="sng" smtClean="0"/>
              <a:t>Example 14.9 (continued) An Alternative Optimization Model for K&amp;L Designs</a:t>
            </a:r>
          </a:p>
          <a:p>
            <a:endParaRPr lang="en-US" smtClean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3200" dirty="0" err="1" smtClean="0">
                <a:ea typeface="+mj-ea"/>
                <a:cs typeface="+mj-cs"/>
              </a:rPr>
              <a:t>Multiperiod</a:t>
            </a:r>
            <a:r>
              <a:rPr lang="en-US" sz="3200" dirty="0" smtClean="0">
                <a:ea typeface="+mj-ea"/>
                <a:cs typeface="+mj-cs"/>
              </a:rPr>
              <a:t> Production Planning Models</a:t>
            </a:r>
            <a:endParaRPr lang="en-US" sz="3200" dirty="0">
              <a:ea typeface="+mj-ea"/>
              <a:cs typeface="+mj-cs"/>
            </a:endParaRPr>
          </a:p>
        </p:txBody>
      </p:sp>
      <p:sp>
        <p:nvSpPr>
          <p:cNvPr id="74755" name="TextBox 7"/>
          <p:cNvSpPr txBox="1">
            <a:spLocks noChangeArrowheads="1"/>
          </p:cNvSpPr>
          <p:nvPr/>
        </p:nvSpPr>
        <p:spPr bwMode="auto">
          <a:xfrm>
            <a:off x="7593013" y="5537200"/>
            <a:ext cx="896937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Figure 14.21</a:t>
            </a:r>
          </a:p>
        </p:txBody>
      </p:sp>
      <p:sp>
        <p:nvSpPr>
          <p:cNvPr id="74756" name="Footer Placeholder 11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74757" name="Slide Number Placeholder 19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14-</a:t>
            </a:r>
            <a:fld id="{5761E4AB-AACC-495E-B61E-7BBE2FF07B73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47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pic>
        <p:nvPicPr>
          <p:cNvPr id="7475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0" y="2836863"/>
            <a:ext cx="8112125" cy="2700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4759" name="TextBox 2"/>
          <p:cNvSpPr txBox="1">
            <a:spLocks noChangeArrowheads="1"/>
          </p:cNvSpPr>
          <p:nvPr/>
        </p:nvSpPr>
        <p:spPr bwMode="auto">
          <a:xfrm>
            <a:off x="696913" y="2349500"/>
            <a:ext cx="7054850" cy="376238"/>
          </a:xfrm>
          <a:prstGeom prst="rect">
            <a:avLst/>
          </a:prstGeom>
          <a:solidFill>
            <a:schemeClr val="bg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We obtain the same results using the “streamlined” alternate model.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65760" indent="-256032" fontAlgn="auto">
              <a:spcAft>
                <a:spcPts val="0"/>
              </a:spcAft>
              <a:buFont typeface="Wingdings 3"/>
              <a:buNone/>
              <a:defRPr/>
            </a:pPr>
            <a:r>
              <a:rPr lang="en-US" u="sng" dirty="0" smtClean="0">
                <a:ea typeface="+mn-ea"/>
                <a:cs typeface="+mn-cs"/>
              </a:rPr>
              <a:t>Example 14.10  D.A. Branch &amp; Sons</a:t>
            </a:r>
          </a:p>
          <a:p>
            <a:pPr marL="365760" indent="-256032" fontAlgn="auto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>
                <a:ea typeface="+mn-ea"/>
                <a:cs typeface="+mn-cs"/>
              </a:rPr>
              <a:t>The company’s financial manager needs to insure that funds are available to pay expenses yet needs to maximize investment income.</a:t>
            </a:r>
          </a:p>
          <a:p>
            <a:pPr marL="109728" indent="0" fontAlgn="auto">
              <a:spcAft>
                <a:spcPts val="0"/>
              </a:spcAft>
              <a:buFont typeface="Wingdings 3"/>
              <a:buNone/>
              <a:defRPr/>
            </a:pPr>
            <a:r>
              <a:rPr lang="en-US" dirty="0" smtClean="0">
                <a:ea typeface="+mn-ea"/>
                <a:cs typeface="+mn-cs"/>
              </a:rPr>
              <a:t>Three short-term investments are being considered: </a:t>
            </a:r>
          </a:p>
          <a:p>
            <a:pPr marL="365760" indent="-256032" fontAlgn="auto">
              <a:spcBef>
                <a:spcPts val="0"/>
              </a:spcBef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>
                <a:ea typeface="+mn-ea"/>
                <a:cs typeface="+mn-cs"/>
              </a:rPr>
              <a:t>1-month CD paying 0.25%</a:t>
            </a:r>
          </a:p>
          <a:p>
            <a:pPr marL="365760" indent="-256032" fontAlgn="auto">
              <a:spcBef>
                <a:spcPts val="0"/>
              </a:spcBef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>
                <a:ea typeface="+mn-ea"/>
                <a:cs typeface="+mn-cs"/>
              </a:rPr>
              <a:t>3-month CD paying 1.00%</a:t>
            </a:r>
          </a:p>
          <a:p>
            <a:pPr marL="365760" indent="-256032" fontAlgn="auto">
              <a:spcBef>
                <a:spcPts val="0"/>
              </a:spcBef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>
                <a:ea typeface="+mn-ea"/>
                <a:cs typeface="+mn-cs"/>
              </a:rPr>
              <a:t>6-month CD paying 2.30%</a:t>
            </a:r>
          </a:p>
          <a:p>
            <a:pPr marL="109728" indent="0" fontAlgn="auto">
              <a:spcBef>
                <a:spcPts val="600"/>
              </a:spcBef>
              <a:spcAft>
                <a:spcPts val="0"/>
              </a:spcAft>
              <a:buFont typeface="Wingdings 3"/>
              <a:buNone/>
              <a:defRPr/>
            </a:pPr>
            <a:r>
              <a:rPr lang="en-US" dirty="0" smtClean="0">
                <a:ea typeface="+mn-ea"/>
                <a:cs typeface="+mn-cs"/>
              </a:rPr>
              <a:t>A cash balance of $10,000 must be maintained</a:t>
            </a:r>
          </a:p>
          <a:p>
            <a:pPr marL="365760" indent="-256032" fontAlgn="auto">
              <a:spcBef>
                <a:spcPts val="0"/>
              </a:spcBef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>
                <a:ea typeface="+mn-ea"/>
                <a:cs typeface="+mn-cs"/>
              </a:rPr>
              <a:t>Currently the cash balance is $200,000.</a:t>
            </a:r>
            <a:endParaRPr lang="en-US" dirty="0">
              <a:ea typeface="+mn-ea"/>
              <a:cs typeface="+mn-cs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3200" dirty="0" err="1" smtClean="0">
                <a:ea typeface="+mj-ea"/>
                <a:cs typeface="+mj-cs"/>
              </a:rPr>
              <a:t>Multiperiod</a:t>
            </a:r>
            <a:r>
              <a:rPr lang="en-US" sz="3200" dirty="0" smtClean="0">
                <a:ea typeface="+mj-ea"/>
                <a:cs typeface="+mj-cs"/>
              </a:rPr>
              <a:t> Financial Planning Models</a:t>
            </a:r>
            <a:endParaRPr lang="en-US" sz="3200" dirty="0">
              <a:ea typeface="+mj-ea"/>
              <a:cs typeface="+mj-cs"/>
            </a:endParaRPr>
          </a:p>
        </p:txBody>
      </p:sp>
      <p:sp>
        <p:nvSpPr>
          <p:cNvPr id="75779" name="Footer Placeholder 11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75780" name="Slide Number Placeholder 19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14-</a:t>
            </a:r>
            <a:fld id="{51A2B7BC-5C64-4233-B0D1-6771B5891840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48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Content Placeholder 1"/>
          <p:cNvSpPr>
            <a:spLocks noGrp="1"/>
          </p:cNvSpPr>
          <p:nvPr>
            <p:ph idx="1"/>
          </p:nvPr>
        </p:nvSpPr>
        <p:spPr>
          <a:xfrm>
            <a:off x="395288" y="1219200"/>
            <a:ext cx="8229600" cy="4525963"/>
          </a:xfrm>
        </p:spPr>
        <p:txBody>
          <a:bodyPr/>
          <a:lstStyle/>
          <a:p>
            <a:pPr>
              <a:buFont typeface="Wingdings 3" pitchFamily="-72" charset="2"/>
              <a:buNone/>
            </a:pPr>
            <a:r>
              <a:rPr lang="en-US" u="sng" smtClean="0"/>
              <a:t>Example 14.10 (continued) D.A. Branch &amp; Sons</a:t>
            </a:r>
          </a:p>
          <a:p>
            <a:r>
              <a:rPr lang="en-US" smtClean="0"/>
              <a:t>Net expenditures for the next 6 months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3200" dirty="0" err="1" smtClean="0">
                <a:ea typeface="+mj-ea"/>
                <a:cs typeface="+mj-cs"/>
              </a:rPr>
              <a:t>Multiperiod</a:t>
            </a:r>
            <a:r>
              <a:rPr lang="en-US" sz="3200" dirty="0" smtClean="0">
                <a:ea typeface="+mj-ea"/>
                <a:cs typeface="+mj-cs"/>
              </a:rPr>
              <a:t> Financial Planning Models</a:t>
            </a:r>
            <a:endParaRPr lang="en-US" sz="3200" dirty="0">
              <a:ea typeface="+mj-ea"/>
              <a:cs typeface="+mj-cs"/>
            </a:endParaRPr>
          </a:p>
        </p:txBody>
      </p:sp>
      <p:sp>
        <p:nvSpPr>
          <p:cNvPr id="76803" name="TextBox 7"/>
          <p:cNvSpPr txBox="1">
            <a:spLocks noChangeArrowheads="1"/>
          </p:cNvSpPr>
          <p:nvPr/>
        </p:nvSpPr>
        <p:spPr bwMode="auto">
          <a:xfrm>
            <a:off x="6491288" y="4803775"/>
            <a:ext cx="896937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Figure 14.22</a:t>
            </a:r>
          </a:p>
        </p:txBody>
      </p:sp>
      <p:sp>
        <p:nvSpPr>
          <p:cNvPr id="76804" name="Footer Placeholder 11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76805" name="Slide Number Placeholder 19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14-</a:t>
            </a:r>
            <a:fld id="{FC68D319-1540-469A-A82B-1755A1851D15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49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pic>
        <p:nvPicPr>
          <p:cNvPr id="7680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14425" y="2209800"/>
            <a:ext cx="6276975" cy="2593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6807" name="TextBox 2"/>
          <p:cNvSpPr txBox="1">
            <a:spLocks noChangeArrowheads="1"/>
          </p:cNvSpPr>
          <p:nvPr/>
        </p:nvSpPr>
        <p:spPr bwMode="auto">
          <a:xfrm>
            <a:off x="1114425" y="5181600"/>
            <a:ext cx="6634163" cy="1190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i="1"/>
              <a:t>A</a:t>
            </a:r>
            <a:r>
              <a:rPr lang="en-US" i="1" baseline="-25000"/>
              <a:t>i</a:t>
            </a:r>
            <a:r>
              <a:rPr lang="en-US"/>
              <a:t> = amount ($) to invest in a 1-month CD at the start of month </a:t>
            </a:r>
            <a:r>
              <a:rPr lang="en-US" i="1"/>
              <a:t>i</a:t>
            </a:r>
          </a:p>
          <a:p>
            <a:r>
              <a:rPr lang="en-US" i="1"/>
              <a:t>B</a:t>
            </a:r>
            <a:r>
              <a:rPr lang="en-US" i="1" baseline="-25000"/>
              <a:t>i</a:t>
            </a:r>
            <a:r>
              <a:rPr lang="en-US"/>
              <a:t> = amount ($) to invest in a 3-month CD at the start of month </a:t>
            </a:r>
            <a:r>
              <a:rPr lang="en-US" i="1"/>
              <a:t>i</a:t>
            </a:r>
          </a:p>
          <a:p>
            <a:r>
              <a:rPr lang="en-US" i="1"/>
              <a:t>C</a:t>
            </a:r>
            <a:r>
              <a:rPr lang="en-US" i="1" baseline="-25000"/>
              <a:t>i</a:t>
            </a:r>
            <a:r>
              <a:rPr lang="en-US"/>
              <a:t> = amount ($) to invest in a 6-month CD at the start of month </a:t>
            </a:r>
            <a:r>
              <a:rPr lang="en-US" i="1"/>
              <a:t>i</a:t>
            </a:r>
          </a:p>
          <a:p>
            <a:endParaRPr lang="en-US" i="1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3200" dirty="0" smtClean="0">
                <a:ea typeface="+mj-ea"/>
                <a:cs typeface="+mj-cs"/>
              </a:rPr>
              <a:t>Applications of Linear Optimization</a:t>
            </a:r>
            <a:endParaRPr lang="en-US" sz="3200" dirty="0">
              <a:ea typeface="+mj-ea"/>
              <a:cs typeface="+mj-cs"/>
            </a:endParaRPr>
          </a:p>
        </p:txBody>
      </p:sp>
      <p:sp>
        <p:nvSpPr>
          <p:cNvPr id="31746" name="Footer Placeholder 10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31747" name="Slide Number Placeholder 18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14-</a:t>
            </a:r>
            <a:fld id="{B855C414-E49F-4028-9C4A-400E9362FC9E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5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14400" y="1214438"/>
            <a:ext cx="6934200" cy="4670425"/>
          </a:xfrm>
          <a:prstGeom prst="rect">
            <a:avLst/>
          </a:prstGeom>
          <a:noFill/>
          <a:ln w="50800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/>
          <a:extLst>
            <a:ext uri="{909E8E84-426E-40DD-AFC4-6F175D3DCCD1}"/>
            <a:ext uri="{AF507438-7753-43E0-B8FC-AC1667EBCBE1}"/>
          </a:extLst>
        </p:spPr>
      </p:pic>
      <p:sp>
        <p:nvSpPr>
          <p:cNvPr id="31749" name="TextBox 7"/>
          <p:cNvSpPr txBox="1">
            <a:spLocks noChangeArrowheads="1"/>
          </p:cNvSpPr>
          <p:nvPr/>
        </p:nvSpPr>
        <p:spPr bwMode="auto">
          <a:xfrm>
            <a:off x="7162800" y="5911850"/>
            <a:ext cx="784225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Table 14.1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Content Placeholder 1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525963"/>
          </a:xfrm>
        </p:spPr>
        <p:txBody>
          <a:bodyPr/>
          <a:lstStyle/>
          <a:p>
            <a:pPr>
              <a:buFont typeface="Wingdings 3" pitchFamily="-72" charset="2"/>
              <a:buNone/>
            </a:pPr>
            <a:r>
              <a:rPr lang="en-US" u="sng" smtClean="0"/>
              <a:t>Example 14.10 (continued) D.A. Branch &amp; Sons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3200" dirty="0" err="1" smtClean="0">
                <a:ea typeface="+mj-ea"/>
                <a:cs typeface="+mj-cs"/>
              </a:rPr>
              <a:t>Multiperiod</a:t>
            </a:r>
            <a:r>
              <a:rPr lang="en-US" sz="3200" dirty="0" smtClean="0">
                <a:ea typeface="+mj-ea"/>
                <a:cs typeface="+mj-cs"/>
              </a:rPr>
              <a:t> Financial Planning Models</a:t>
            </a:r>
            <a:endParaRPr lang="en-US" sz="3200" dirty="0">
              <a:ea typeface="+mj-ea"/>
              <a:cs typeface="+mj-cs"/>
            </a:endParaRPr>
          </a:p>
        </p:txBody>
      </p:sp>
      <p:sp>
        <p:nvSpPr>
          <p:cNvPr id="77827" name="Footer Placeholder 11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77828" name="Slide Number Placeholder 19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14-</a:t>
            </a:r>
            <a:fld id="{B7006B84-4EC1-4047-A67F-3815320644DD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50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pic>
        <p:nvPicPr>
          <p:cNvPr id="77829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01775" y="1905000"/>
            <a:ext cx="6272213" cy="403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44500" y="1371600"/>
            <a:ext cx="8229600" cy="4525963"/>
          </a:xfrm>
        </p:spPr>
        <p:txBody>
          <a:bodyPr>
            <a:normAutofit/>
          </a:bodyPr>
          <a:lstStyle/>
          <a:p>
            <a:pPr marL="365760" indent="-256032" fontAlgn="auto">
              <a:spcAft>
                <a:spcPts val="0"/>
              </a:spcAft>
              <a:buFont typeface="Wingdings 3"/>
              <a:buNone/>
              <a:defRPr/>
            </a:pPr>
            <a:r>
              <a:rPr lang="en-US" u="sng" dirty="0" smtClean="0">
                <a:ea typeface="+mn-ea"/>
                <a:cs typeface="+mn-cs"/>
              </a:rPr>
              <a:t>Example 14.10 (continued) D.A. Branch &amp; Sons</a:t>
            </a:r>
          </a:p>
          <a:p>
            <a:pPr marL="109728" indent="0" fontAlgn="auto">
              <a:spcAft>
                <a:spcPts val="0"/>
              </a:spcAft>
              <a:buFont typeface="Wingdings 3"/>
              <a:buNone/>
              <a:defRPr/>
            </a:pPr>
            <a:endParaRPr lang="en-US" dirty="0">
              <a:ea typeface="+mn-ea"/>
              <a:cs typeface="+mn-cs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3200" dirty="0" err="1" smtClean="0">
                <a:ea typeface="+mj-ea"/>
                <a:cs typeface="+mj-cs"/>
              </a:rPr>
              <a:t>Multiperiod</a:t>
            </a:r>
            <a:r>
              <a:rPr lang="en-US" sz="3200" dirty="0" smtClean="0">
                <a:ea typeface="+mj-ea"/>
                <a:cs typeface="+mj-cs"/>
              </a:rPr>
              <a:t> Financial Planning Models</a:t>
            </a:r>
            <a:endParaRPr lang="en-US" sz="3200" dirty="0">
              <a:ea typeface="+mj-ea"/>
              <a:cs typeface="+mj-cs"/>
            </a:endParaRPr>
          </a:p>
        </p:txBody>
      </p:sp>
      <p:sp>
        <p:nvSpPr>
          <p:cNvPr id="78851" name="Footer Placeholder 11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78852" name="Slide Number Placeholder 19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14-</a:t>
            </a:r>
            <a:fld id="{42D22B97-D950-497B-BBF8-8E5E71C074FE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51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sp>
        <p:nvSpPr>
          <p:cNvPr id="78853" name="TextBox 8"/>
          <p:cNvSpPr txBox="1">
            <a:spLocks noChangeArrowheads="1"/>
          </p:cNvSpPr>
          <p:nvPr/>
        </p:nvSpPr>
        <p:spPr bwMode="auto">
          <a:xfrm>
            <a:off x="7346950" y="6113463"/>
            <a:ext cx="10668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000"/>
              <a:t>Figure 14.23b</a:t>
            </a:r>
          </a:p>
        </p:txBody>
      </p:sp>
      <p:pic>
        <p:nvPicPr>
          <p:cNvPr id="7885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5800" y="1981200"/>
            <a:ext cx="7750175" cy="4132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3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 3" pitchFamily="-72" charset="2"/>
              <a:buNone/>
            </a:pPr>
            <a:r>
              <a:rPr lang="en-US" u="sng" smtClean="0"/>
              <a:t>Example 14.10 (continued) D.A. Branch &amp; Sons</a:t>
            </a:r>
          </a:p>
          <a:p>
            <a:r>
              <a:rPr lang="en-US" smtClean="0"/>
              <a:t>Solving the LP using </a:t>
            </a:r>
            <a:r>
              <a:rPr lang="en-US" i="1" smtClean="0"/>
              <a:t>Risk Solver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3200" dirty="0" err="1" smtClean="0">
                <a:ea typeface="+mj-ea"/>
                <a:cs typeface="+mj-cs"/>
              </a:rPr>
              <a:t>Multiperiod</a:t>
            </a:r>
            <a:r>
              <a:rPr lang="en-US" sz="3200" dirty="0" smtClean="0">
                <a:ea typeface="+mj-ea"/>
                <a:cs typeface="+mj-cs"/>
              </a:rPr>
              <a:t> Financial Planning Models</a:t>
            </a:r>
            <a:endParaRPr lang="en-US" sz="3200" dirty="0">
              <a:ea typeface="+mj-ea"/>
              <a:cs typeface="+mj-cs"/>
            </a:endParaRPr>
          </a:p>
        </p:txBody>
      </p:sp>
      <p:sp>
        <p:nvSpPr>
          <p:cNvPr id="79875" name="TextBox 7"/>
          <p:cNvSpPr txBox="1">
            <a:spLocks noChangeArrowheads="1"/>
          </p:cNvSpPr>
          <p:nvPr/>
        </p:nvSpPr>
        <p:spPr bwMode="auto">
          <a:xfrm>
            <a:off x="7867650" y="5370513"/>
            <a:ext cx="896938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Figure 14.24</a:t>
            </a:r>
          </a:p>
        </p:txBody>
      </p:sp>
      <p:sp>
        <p:nvSpPr>
          <p:cNvPr id="79876" name="Footer Placeholder 11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79877" name="Slide Number Placeholder 19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14-</a:t>
            </a:r>
            <a:fld id="{722B8BA1-2B0F-4DE1-B8A8-B88C79EA2FA9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52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pic>
        <p:nvPicPr>
          <p:cNvPr id="7987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32463" y="2582863"/>
            <a:ext cx="3001962" cy="2781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9879" name="TextBox 9"/>
          <p:cNvSpPr txBox="1">
            <a:spLocks noChangeArrowheads="1"/>
          </p:cNvSpPr>
          <p:nvPr/>
        </p:nvSpPr>
        <p:spPr bwMode="auto">
          <a:xfrm>
            <a:off x="4643438" y="5364163"/>
            <a:ext cx="968375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Figure 14.23b</a:t>
            </a:r>
          </a:p>
        </p:txBody>
      </p:sp>
      <p:pic>
        <p:nvPicPr>
          <p:cNvPr id="7988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96875" y="2609850"/>
            <a:ext cx="5216525" cy="2781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7" name="Content Placeholder 1"/>
          <p:cNvSpPr>
            <a:spLocks noGrp="1"/>
          </p:cNvSpPr>
          <p:nvPr>
            <p:ph idx="1"/>
          </p:nvPr>
        </p:nvSpPr>
        <p:spPr>
          <a:xfrm>
            <a:off x="457200" y="1416050"/>
            <a:ext cx="8229600" cy="4525963"/>
          </a:xfrm>
        </p:spPr>
        <p:txBody>
          <a:bodyPr/>
          <a:lstStyle/>
          <a:p>
            <a:pPr>
              <a:buFont typeface="Wingdings 3" pitchFamily="-72" charset="2"/>
              <a:buNone/>
            </a:pPr>
            <a:r>
              <a:rPr lang="en-US" u="sng" smtClean="0"/>
              <a:t>Example 14.10 (continued) D.A. Branch &amp; Sons</a:t>
            </a:r>
          </a:p>
          <a:p>
            <a:endParaRPr lang="en-US" smtClean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3200" dirty="0" err="1" smtClean="0">
                <a:ea typeface="+mj-ea"/>
                <a:cs typeface="+mj-cs"/>
              </a:rPr>
              <a:t>Multiperiod</a:t>
            </a:r>
            <a:r>
              <a:rPr lang="en-US" sz="3200" dirty="0" smtClean="0">
                <a:ea typeface="+mj-ea"/>
                <a:cs typeface="+mj-cs"/>
              </a:rPr>
              <a:t> Financial Planning Models</a:t>
            </a:r>
            <a:endParaRPr lang="en-US" sz="3200" dirty="0">
              <a:ea typeface="+mj-ea"/>
              <a:cs typeface="+mj-cs"/>
            </a:endParaRPr>
          </a:p>
        </p:txBody>
      </p:sp>
      <p:sp>
        <p:nvSpPr>
          <p:cNvPr id="80899" name="TextBox 7"/>
          <p:cNvSpPr txBox="1">
            <a:spLocks noChangeArrowheads="1"/>
          </p:cNvSpPr>
          <p:nvPr/>
        </p:nvSpPr>
        <p:spPr bwMode="auto">
          <a:xfrm>
            <a:off x="4818063" y="5800725"/>
            <a:ext cx="968375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Figure 14.23a</a:t>
            </a:r>
          </a:p>
        </p:txBody>
      </p:sp>
      <p:sp>
        <p:nvSpPr>
          <p:cNvPr id="80900" name="Footer Placeholder 11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80901" name="Slide Number Placeholder 19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14-</a:t>
            </a:r>
            <a:fld id="{17C4A2AC-E377-4590-A97A-F5C482F13586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53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pic>
        <p:nvPicPr>
          <p:cNvPr id="8090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5800" y="1981200"/>
            <a:ext cx="5102225" cy="3819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0903" name="TextBox 2"/>
          <p:cNvSpPr txBox="1">
            <a:spLocks noChangeArrowheads="1"/>
          </p:cNvSpPr>
          <p:nvPr/>
        </p:nvSpPr>
        <p:spPr bwMode="auto">
          <a:xfrm>
            <a:off x="6172200" y="2286000"/>
            <a:ext cx="2667000" cy="2328863"/>
          </a:xfrm>
          <a:prstGeom prst="rect">
            <a:avLst/>
          </a:prstGeom>
          <a:solidFill>
            <a:schemeClr val="bg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/>
              <a:t>Total return = $125,634</a:t>
            </a:r>
          </a:p>
          <a:p>
            <a:pPr>
              <a:spcBef>
                <a:spcPts val="1200"/>
              </a:spcBef>
            </a:pPr>
            <a:r>
              <a:rPr lang="en-US"/>
              <a:t>Invest in a 1-month CD at the end of months 1, 2, and 6.</a:t>
            </a:r>
          </a:p>
          <a:p>
            <a:pPr>
              <a:spcBef>
                <a:spcPts val="1200"/>
              </a:spcBef>
            </a:pPr>
            <a:r>
              <a:rPr lang="en-US"/>
              <a:t>Invest in a 3-month CD at the end of months 1, 2, and  4.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 3" pitchFamily="-72" charset="2"/>
              <a:buNone/>
            </a:pPr>
            <a:r>
              <a:rPr lang="en-US" u="sng" smtClean="0"/>
              <a:t>Analytics in Practice: </a:t>
            </a:r>
          </a:p>
          <a:p>
            <a:pPr>
              <a:spcBef>
                <a:spcPct val="0"/>
              </a:spcBef>
              <a:buFont typeface="Wingdings 3" pitchFamily="-72" charset="2"/>
              <a:buNone/>
            </a:pPr>
            <a:r>
              <a:rPr lang="en-US" u="sng" smtClean="0"/>
              <a:t>Linear Optimization in </a:t>
            </a:r>
          </a:p>
          <a:p>
            <a:pPr>
              <a:spcBef>
                <a:spcPct val="0"/>
              </a:spcBef>
              <a:buFont typeface="Wingdings 3" pitchFamily="-72" charset="2"/>
              <a:buNone/>
            </a:pPr>
            <a:r>
              <a:rPr lang="en-US" u="sng" smtClean="0"/>
              <a:t>Bank Financial Planning</a:t>
            </a:r>
          </a:p>
          <a:p>
            <a:pPr>
              <a:spcBef>
                <a:spcPts val="1200"/>
              </a:spcBef>
            </a:pPr>
            <a:r>
              <a:rPr lang="en-US" smtClean="0"/>
              <a:t>Carolina Central Bank uses linear optimization to coordinate activities of its banking business.</a:t>
            </a:r>
          </a:p>
          <a:p>
            <a:r>
              <a:rPr lang="en-US" smtClean="0"/>
              <a:t>A 1-year single-period model containing 66 asset and 32 liability and equity categories is used.</a:t>
            </a:r>
          </a:p>
          <a:p>
            <a:r>
              <a:rPr lang="en-US" smtClean="0"/>
              <a:t>Even though the model ignores many time-related linkages, it is a model that is of appropriate detail for senior management use. 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sz="3200" dirty="0" err="1">
                <a:ea typeface="+mj-ea"/>
                <a:cs typeface="+mj-cs"/>
              </a:rPr>
              <a:t>Multiperiod</a:t>
            </a:r>
            <a:r>
              <a:rPr lang="en-US" sz="3200" dirty="0">
                <a:ea typeface="+mj-ea"/>
                <a:cs typeface="+mj-cs"/>
              </a:rPr>
              <a:t> Financial Planning Models</a:t>
            </a:r>
          </a:p>
        </p:txBody>
      </p:sp>
      <p:sp>
        <p:nvSpPr>
          <p:cNvPr id="81923" name="Footer Placeholder 10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81924" name="Slide Number Placeholder 18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14-</a:t>
            </a:r>
            <a:fld id="{D63619C7-C538-4D81-A42A-7BEF6B4715EA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54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pic>
        <p:nvPicPr>
          <p:cNvPr id="81925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29200" y="1165225"/>
            <a:ext cx="2941638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5" name="Content Placeholder 1"/>
          <p:cNvSpPr>
            <a:spLocks noGrp="1"/>
          </p:cNvSpPr>
          <p:nvPr>
            <p:ph idx="1"/>
          </p:nvPr>
        </p:nvSpPr>
        <p:spPr>
          <a:xfrm>
            <a:off x="487363" y="1295400"/>
            <a:ext cx="8229600" cy="4525963"/>
          </a:xfrm>
        </p:spPr>
        <p:txBody>
          <a:bodyPr/>
          <a:lstStyle/>
          <a:p>
            <a:pPr>
              <a:buFont typeface="Wingdings 3" pitchFamily="-72" charset="2"/>
              <a:buNone/>
            </a:pPr>
            <a:r>
              <a:rPr lang="en-US" u="sng" smtClean="0"/>
              <a:t>Example 14.11  J&amp;M Manufacturing</a:t>
            </a:r>
          </a:p>
          <a:p>
            <a:r>
              <a:rPr lang="en-US" smtClean="0"/>
              <a:t>J&amp;M Manufacturing makes 4 models of gas grills</a:t>
            </a:r>
          </a:p>
          <a:p>
            <a:r>
              <a:rPr lang="en-US" smtClean="0"/>
              <a:t>Production managers want to determine how many grills to produce in order to maximize profit.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3200" dirty="0" smtClean="0">
                <a:ea typeface="+mj-ea"/>
                <a:cs typeface="+mj-cs"/>
              </a:rPr>
              <a:t>Models with Bounded Variables</a:t>
            </a:r>
            <a:endParaRPr lang="en-US" sz="3200" dirty="0">
              <a:ea typeface="+mj-ea"/>
              <a:cs typeface="+mj-cs"/>
            </a:endParaRPr>
          </a:p>
        </p:txBody>
      </p:sp>
      <p:sp>
        <p:nvSpPr>
          <p:cNvPr id="82947" name="Footer Placeholder 11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82948" name="Slide Number Placeholder 19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14-</a:t>
            </a:r>
            <a:fld id="{03EF2EC2-F47C-4385-B072-FEA643201CCB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55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sp>
        <p:nvSpPr>
          <p:cNvPr id="82949" name="TextBox 8"/>
          <p:cNvSpPr txBox="1">
            <a:spLocks noChangeArrowheads="1"/>
          </p:cNvSpPr>
          <p:nvPr/>
        </p:nvSpPr>
        <p:spPr bwMode="auto">
          <a:xfrm>
            <a:off x="6545263" y="5881688"/>
            <a:ext cx="784225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Table 14.6</a:t>
            </a:r>
          </a:p>
        </p:txBody>
      </p:sp>
      <p:pic>
        <p:nvPicPr>
          <p:cNvPr id="829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03375" y="3136900"/>
            <a:ext cx="5727700" cy="275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69" name="Content Placeholder 1"/>
          <p:cNvSpPr>
            <a:spLocks noGrp="1"/>
          </p:cNvSpPr>
          <p:nvPr>
            <p:ph idx="1"/>
          </p:nvPr>
        </p:nvSpPr>
        <p:spPr>
          <a:xfrm>
            <a:off x="487363" y="1295400"/>
            <a:ext cx="8229600" cy="4525963"/>
          </a:xfrm>
        </p:spPr>
        <p:txBody>
          <a:bodyPr/>
          <a:lstStyle/>
          <a:p>
            <a:pPr>
              <a:buFont typeface="Wingdings 3" pitchFamily="-72" charset="2"/>
              <a:buNone/>
            </a:pPr>
            <a:r>
              <a:rPr lang="en-US" u="sng" smtClean="0"/>
              <a:t>Example 14.11 (continued) J&amp;M Manufacturing</a:t>
            </a:r>
          </a:p>
          <a:p>
            <a:endParaRPr lang="en-US" smtClean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3200" dirty="0" smtClean="0">
                <a:ea typeface="+mj-ea"/>
                <a:cs typeface="+mj-cs"/>
              </a:rPr>
              <a:t>Models with Bounded Variables</a:t>
            </a:r>
            <a:endParaRPr lang="en-US" sz="3200" dirty="0">
              <a:ea typeface="+mj-ea"/>
              <a:cs typeface="+mj-cs"/>
            </a:endParaRPr>
          </a:p>
        </p:txBody>
      </p:sp>
      <p:sp>
        <p:nvSpPr>
          <p:cNvPr id="83971" name="Footer Placeholder 11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83972" name="Slide Number Placeholder 19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14-</a:t>
            </a:r>
            <a:fld id="{E394EDA9-DDBE-426F-9A11-3D8BAC2DB24F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56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pic>
        <p:nvPicPr>
          <p:cNvPr id="83973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05000" y="2365375"/>
            <a:ext cx="4191000" cy="735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3974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05000" y="1831975"/>
            <a:ext cx="4352925" cy="434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3975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905000" y="3279775"/>
            <a:ext cx="3729038" cy="149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3976" name="Picture 6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895600" y="4868863"/>
            <a:ext cx="757238" cy="1155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3977" name="Picture 7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267200" y="4868863"/>
            <a:ext cx="847725" cy="1152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3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 3" pitchFamily="-72" charset="2"/>
              <a:buNone/>
            </a:pPr>
            <a:r>
              <a:rPr lang="en-US" u="sng" smtClean="0"/>
              <a:t>Example 14.11 (continued)  J&amp;M Manufacturing</a:t>
            </a:r>
          </a:p>
          <a:p>
            <a:r>
              <a:rPr lang="en-US" smtClean="0"/>
              <a:t>Solving the LP using </a:t>
            </a:r>
            <a:r>
              <a:rPr lang="en-US" i="1" smtClean="0"/>
              <a:t>Risk Solver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3200" dirty="0" smtClean="0">
                <a:ea typeface="+mj-ea"/>
                <a:cs typeface="+mj-cs"/>
              </a:rPr>
              <a:t>Models with Bounded Variables</a:t>
            </a:r>
            <a:endParaRPr lang="en-US" sz="3200" dirty="0">
              <a:ea typeface="+mj-ea"/>
              <a:cs typeface="+mj-cs"/>
            </a:endParaRPr>
          </a:p>
        </p:txBody>
      </p:sp>
      <p:sp>
        <p:nvSpPr>
          <p:cNvPr id="84995" name="TextBox 7"/>
          <p:cNvSpPr txBox="1">
            <a:spLocks noChangeArrowheads="1"/>
          </p:cNvSpPr>
          <p:nvPr/>
        </p:nvSpPr>
        <p:spPr bwMode="auto">
          <a:xfrm>
            <a:off x="4398963" y="5410200"/>
            <a:ext cx="968375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Figure 14.25b</a:t>
            </a:r>
          </a:p>
        </p:txBody>
      </p:sp>
      <p:sp>
        <p:nvSpPr>
          <p:cNvPr id="84996" name="Footer Placeholder 11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84997" name="Slide Number Placeholder 19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14-</a:t>
            </a:r>
            <a:fld id="{CD804F68-C461-4535-A704-67F6866206D5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57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pic>
        <p:nvPicPr>
          <p:cNvPr id="849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9600" y="2438400"/>
            <a:ext cx="4759325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4999" name="TextBox 8"/>
          <p:cNvSpPr txBox="1">
            <a:spLocks noChangeArrowheads="1"/>
          </p:cNvSpPr>
          <p:nvPr/>
        </p:nvSpPr>
        <p:spPr bwMode="auto">
          <a:xfrm>
            <a:off x="7589838" y="5210175"/>
            <a:ext cx="896937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Figure 14.26</a:t>
            </a:r>
          </a:p>
        </p:txBody>
      </p:sp>
      <p:pic>
        <p:nvPicPr>
          <p:cNvPr id="8500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519738" y="2438400"/>
            <a:ext cx="2981325" cy="2762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7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 3" pitchFamily="-72" charset="2"/>
              <a:buNone/>
            </a:pPr>
            <a:r>
              <a:rPr lang="en-US" u="sng" smtClean="0"/>
              <a:t>Example 14.11 (continued)  J&amp;M Manufacturing</a:t>
            </a:r>
          </a:p>
          <a:p>
            <a:endParaRPr lang="en-US" smtClean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3200" dirty="0" smtClean="0">
                <a:ea typeface="+mj-ea"/>
                <a:cs typeface="+mj-cs"/>
              </a:rPr>
              <a:t>Models with Bounded Variables</a:t>
            </a:r>
            <a:endParaRPr lang="en-US" sz="3200" dirty="0">
              <a:ea typeface="+mj-ea"/>
              <a:cs typeface="+mj-cs"/>
            </a:endParaRPr>
          </a:p>
        </p:txBody>
      </p:sp>
      <p:sp>
        <p:nvSpPr>
          <p:cNvPr id="86019" name="TextBox 7"/>
          <p:cNvSpPr txBox="1">
            <a:spLocks noChangeArrowheads="1"/>
          </p:cNvSpPr>
          <p:nvPr/>
        </p:nvSpPr>
        <p:spPr bwMode="auto">
          <a:xfrm>
            <a:off x="4821238" y="5514975"/>
            <a:ext cx="968375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Figure 14.25a</a:t>
            </a:r>
          </a:p>
        </p:txBody>
      </p:sp>
      <p:sp>
        <p:nvSpPr>
          <p:cNvPr id="86020" name="Footer Placeholder 11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86021" name="Slide Number Placeholder 19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14-</a:t>
            </a:r>
            <a:fld id="{7D9061B5-C87C-4287-9D0C-ADFCD81F07D9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58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pic>
        <p:nvPicPr>
          <p:cNvPr id="860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5800" y="2057400"/>
            <a:ext cx="5105400" cy="3455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6023" name="TextBox 8"/>
          <p:cNvSpPr txBox="1">
            <a:spLocks noChangeArrowheads="1"/>
          </p:cNvSpPr>
          <p:nvPr/>
        </p:nvSpPr>
        <p:spPr bwMode="auto">
          <a:xfrm>
            <a:off x="6172200" y="2286000"/>
            <a:ext cx="2514600" cy="2176463"/>
          </a:xfrm>
          <a:prstGeom prst="rect">
            <a:avLst/>
          </a:prstGeom>
          <a:solidFill>
            <a:schemeClr val="bg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/>
              <a:t>Total profit = $407,857</a:t>
            </a:r>
          </a:p>
          <a:p>
            <a:pPr>
              <a:spcBef>
                <a:spcPts val="1200"/>
              </a:spcBef>
            </a:pPr>
            <a:r>
              <a:rPr lang="en-US"/>
              <a:t>Optimal number of gas grills to produce:</a:t>
            </a:r>
          </a:p>
          <a:p>
            <a:r>
              <a:rPr lang="en-US"/>
              <a:t>A = 3857</a:t>
            </a:r>
          </a:p>
          <a:p>
            <a:r>
              <a:rPr lang="en-US"/>
              <a:t>B = 0</a:t>
            </a:r>
          </a:p>
          <a:p>
            <a:r>
              <a:rPr lang="en-US"/>
              <a:t>C =1236</a:t>
            </a:r>
          </a:p>
          <a:p>
            <a:r>
              <a:rPr lang="en-US"/>
              <a:t>D = 0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1" name="Content Placeholder 1"/>
          <p:cNvSpPr>
            <a:spLocks noGrp="1"/>
          </p:cNvSpPr>
          <p:nvPr>
            <p:ph idx="1"/>
          </p:nvPr>
        </p:nvSpPr>
        <p:spPr>
          <a:xfrm>
            <a:off x="452438" y="1033463"/>
            <a:ext cx="8229600" cy="4525962"/>
          </a:xfrm>
        </p:spPr>
        <p:txBody>
          <a:bodyPr/>
          <a:lstStyle/>
          <a:p>
            <a:pPr>
              <a:buFont typeface="Wingdings 3" pitchFamily="-72" charset="2"/>
              <a:buNone/>
            </a:pPr>
            <a:r>
              <a:rPr lang="en-US" u="sng" smtClean="0"/>
              <a:t>Example 14.11 (continued)  J&amp;M Manufacturing</a:t>
            </a:r>
          </a:p>
          <a:p>
            <a:endParaRPr lang="en-US" smtClean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3200" dirty="0" smtClean="0">
                <a:ea typeface="+mj-ea"/>
                <a:cs typeface="+mj-cs"/>
              </a:rPr>
              <a:t>Models with Bounded Variables</a:t>
            </a:r>
            <a:endParaRPr lang="en-US" sz="3200" dirty="0">
              <a:ea typeface="+mj-ea"/>
              <a:cs typeface="+mj-cs"/>
            </a:endParaRPr>
          </a:p>
        </p:txBody>
      </p:sp>
      <p:sp>
        <p:nvSpPr>
          <p:cNvPr id="87043" name="Footer Placeholder 11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87044" name="Slide Number Placeholder 19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14-</a:t>
            </a:r>
            <a:fld id="{FFE18A61-2BCF-4E9D-A244-2CEA987E3EEC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59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sp>
        <p:nvSpPr>
          <p:cNvPr id="87045" name="TextBox 8"/>
          <p:cNvSpPr txBox="1">
            <a:spLocks noChangeArrowheads="1"/>
          </p:cNvSpPr>
          <p:nvPr/>
        </p:nvSpPr>
        <p:spPr bwMode="auto">
          <a:xfrm>
            <a:off x="1897063" y="1565275"/>
            <a:ext cx="2227262" cy="3460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600" i="1"/>
              <a:t>Solver </a:t>
            </a:r>
            <a:r>
              <a:rPr lang="en-US" sz="1600"/>
              <a:t> Answer Report</a:t>
            </a:r>
          </a:p>
        </p:txBody>
      </p:sp>
      <p:sp>
        <p:nvSpPr>
          <p:cNvPr id="87046" name="TextBox 9"/>
          <p:cNvSpPr txBox="1">
            <a:spLocks noChangeArrowheads="1"/>
          </p:cNvSpPr>
          <p:nvPr/>
        </p:nvSpPr>
        <p:spPr bwMode="auto">
          <a:xfrm>
            <a:off x="5757863" y="4262438"/>
            <a:ext cx="2481262" cy="1474787"/>
          </a:xfrm>
          <a:prstGeom prst="rect">
            <a:avLst/>
          </a:prstGeom>
          <a:solidFill>
            <a:schemeClr val="bg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u="sng"/>
              <a:t>Binding constraints </a:t>
            </a:r>
            <a:r>
              <a:rPr lang="en-US"/>
              <a:t>    Upper bound on sales</a:t>
            </a:r>
          </a:p>
          <a:p>
            <a:r>
              <a:rPr lang="en-US"/>
              <a:t>    of grill D </a:t>
            </a:r>
          </a:p>
          <a:p>
            <a:r>
              <a:rPr lang="en-US"/>
              <a:t>Lower bound on sales </a:t>
            </a:r>
          </a:p>
          <a:p>
            <a:r>
              <a:rPr lang="en-US"/>
              <a:t>    of grill B </a:t>
            </a:r>
          </a:p>
        </p:txBody>
      </p:sp>
      <p:grpSp>
        <p:nvGrpSpPr>
          <p:cNvPr id="87047" name="Group 2"/>
          <p:cNvGrpSpPr>
            <a:grpSpLocks/>
          </p:cNvGrpSpPr>
          <p:nvPr/>
        </p:nvGrpSpPr>
        <p:grpSpPr bwMode="auto">
          <a:xfrm>
            <a:off x="784225" y="1870075"/>
            <a:ext cx="4705350" cy="4467225"/>
            <a:chOff x="762000" y="1776090"/>
            <a:chExt cx="4705350" cy="4466459"/>
          </a:xfrm>
        </p:grpSpPr>
        <p:sp>
          <p:nvSpPr>
            <p:cNvPr id="87048" name="TextBox 7"/>
            <p:cNvSpPr txBox="1">
              <a:spLocks noChangeArrowheads="1"/>
            </p:cNvSpPr>
            <p:nvPr/>
          </p:nvSpPr>
          <p:spPr bwMode="auto">
            <a:xfrm>
              <a:off x="4567238" y="5998116"/>
              <a:ext cx="896937" cy="2444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000"/>
                <a:t>Figure 14.27</a:t>
              </a:r>
            </a:p>
          </p:txBody>
        </p:sp>
        <p:pic>
          <p:nvPicPr>
            <p:cNvPr id="87049" name="Picture 2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762000" y="1776090"/>
              <a:ext cx="4705350" cy="42218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1" name="Oval 10"/>
            <p:cNvSpPr/>
            <p:nvPr/>
          </p:nvSpPr>
          <p:spPr>
            <a:xfrm>
              <a:off x="4038600" y="5182281"/>
              <a:ext cx="676275" cy="169834"/>
            </a:xfrm>
            <a:prstGeom prst="ellipse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4038600" y="5474331"/>
              <a:ext cx="676275" cy="169834"/>
            </a:xfrm>
            <a:prstGeom prst="ellipse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65760" indent="-256032" fontAlgn="auto">
              <a:spcAft>
                <a:spcPts val="0"/>
              </a:spcAft>
              <a:buFont typeface="Wingdings 3"/>
              <a:buNone/>
              <a:defRPr/>
            </a:pPr>
            <a:r>
              <a:rPr lang="en-US" u="sng" dirty="0" smtClean="0">
                <a:ea typeface="+mn-ea"/>
                <a:cs typeface="+mn-cs"/>
              </a:rPr>
              <a:t>Simple Bounds</a:t>
            </a:r>
          </a:p>
          <a:p>
            <a:pPr marL="365760" indent="-256032" fontAlgn="auto">
              <a:spcBef>
                <a:spcPts val="0"/>
              </a:spcBef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>
                <a:ea typeface="+mn-ea"/>
                <a:cs typeface="+mn-cs"/>
              </a:rPr>
              <a:t>minimum or maximum values for variables</a:t>
            </a:r>
          </a:p>
          <a:p>
            <a:pPr marL="109728" indent="0" fontAlgn="auto">
              <a:spcAft>
                <a:spcPts val="0"/>
              </a:spcAft>
              <a:buFont typeface="Wingdings 3"/>
              <a:buNone/>
              <a:defRPr/>
            </a:pPr>
            <a:r>
              <a:rPr lang="en-US" u="sng" dirty="0" smtClean="0">
                <a:ea typeface="+mn-ea"/>
                <a:cs typeface="+mn-cs"/>
              </a:rPr>
              <a:t>Limitations</a:t>
            </a:r>
          </a:p>
          <a:p>
            <a:pPr marL="365760" indent="-256032" fontAlgn="auto">
              <a:spcBef>
                <a:spcPts val="0"/>
              </a:spcBef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>
                <a:ea typeface="+mn-ea"/>
                <a:cs typeface="+mn-cs"/>
              </a:rPr>
              <a:t>allocation of scarce resources </a:t>
            </a:r>
          </a:p>
          <a:p>
            <a:pPr marL="109728" indent="0" fontAlgn="auto">
              <a:spcAft>
                <a:spcPts val="0"/>
              </a:spcAft>
              <a:buFont typeface="Wingdings 3"/>
              <a:buNone/>
              <a:defRPr/>
            </a:pPr>
            <a:r>
              <a:rPr lang="en-US" u="sng" dirty="0" smtClean="0">
                <a:ea typeface="+mn-ea"/>
                <a:cs typeface="+mn-cs"/>
              </a:rPr>
              <a:t>Requirements</a:t>
            </a:r>
          </a:p>
          <a:p>
            <a:pPr marL="365760" indent="-256032" fontAlgn="auto">
              <a:spcBef>
                <a:spcPts val="0"/>
              </a:spcBef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>
                <a:ea typeface="+mn-ea"/>
                <a:cs typeface="+mn-cs"/>
              </a:rPr>
              <a:t>minimum levels of performance</a:t>
            </a:r>
          </a:p>
          <a:p>
            <a:pPr marL="109728" indent="0" fontAlgn="auto">
              <a:spcAft>
                <a:spcPts val="0"/>
              </a:spcAft>
              <a:buFont typeface="Wingdings 3"/>
              <a:buNone/>
              <a:defRPr/>
            </a:pPr>
            <a:r>
              <a:rPr lang="en-US" u="sng" dirty="0" smtClean="0">
                <a:ea typeface="+mn-ea"/>
                <a:cs typeface="+mn-cs"/>
              </a:rPr>
              <a:t>Proportional Relationships</a:t>
            </a:r>
          </a:p>
          <a:p>
            <a:pPr marL="365760" indent="-256032" fontAlgn="auto">
              <a:spcBef>
                <a:spcPts val="0"/>
              </a:spcBef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>
                <a:ea typeface="+mn-ea"/>
                <a:cs typeface="+mn-cs"/>
              </a:rPr>
              <a:t>requirements for mixing or blending</a:t>
            </a:r>
          </a:p>
          <a:p>
            <a:pPr marL="109728" indent="0" fontAlgn="auto">
              <a:spcAft>
                <a:spcPts val="0"/>
              </a:spcAft>
              <a:buFont typeface="Wingdings 3"/>
              <a:buNone/>
              <a:defRPr/>
            </a:pPr>
            <a:r>
              <a:rPr lang="en-US" u="sng" dirty="0" smtClean="0">
                <a:ea typeface="+mn-ea"/>
                <a:cs typeface="+mn-cs"/>
              </a:rPr>
              <a:t>Balance Constraints</a:t>
            </a:r>
          </a:p>
          <a:p>
            <a:pPr marL="365760" indent="-256032" fontAlgn="auto">
              <a:spcBef>
                <a:spcPts val="0"/>
              </a:spcBef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>
                <a:ea typeface="+mn-ea"/>
                <a:cs typeface="+mn-cs"/>
              </a:rPr>
              <a:t>input equals output</a:t>
            </a:r>
            <a:endParaRPr lang="en-US" dirty="0">
              <a:ea typeface="+mn-ea"/>
              <a:cs typeface="+mn-cs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3200" dirty="0" smtClean="0">
                <a:ea typeface="+mj-ea"/>
                <a:cs typeface="+mj-cs"/>
              </a:rPr>
              <a:t>Types of Constraints in Optimization Models</a:t>
            </a:r>
            <a:endParaRPr lang="en-US" sz="3200" dirty="0">
              <a:ea typeface="+mj-ea"/>
              <a:cs typeface="+mj-cs"/>
            </a:endParaRPr>
          </a:p>
        </p:txBody>
      </p:sp>
      <p:sp>
        <p:nvSpPr>
          <p:cNvPr id="32771" name="Footer Placeholder 10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32772" name="Slide Number Placeholder 18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14-</a:t>
            </a:r>
            <a:fld id="{C5D3F2D4-9234-4A66-8830-42FB1D5318DC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6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5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 3" pitchFamily="-72" charset="2"/>
              <a:buNone/>
            </a:pPr>
            <a:r>
              <a:rPr lang="en-US" u="sng" smtClean="0"/>
              <a:t>Example 14.11 (continued)  J&amp;M Manufacturing</a:t>
            </a:r>
          </a:p>
          <a:p>
            <a:endParaRPr lang="en-US" smtClean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3200" dirty="0" smtClean="0">
                <a:ea typeface="+mj-ea"/>
                <a:cs typeface="+mj-cs"/>
              </a:rPr>
              <a:t>Models with Bounded Variables</a:t>
            </a:r>
            <a:endParaRPr lang="en-US" sz="3200" dirty="0">
              <a:ea typeface="+mj-ea"/>
              <a:cs typeface="+mj-cs"/>
            </a:endParaRPr>
          </a:p>
        </p:txBody>
      </p:sp>
      <p:sp>
        <p:nvSpPr>
          <p:cNvPr id="88067" name="Footer Placeholder 11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88068" name="Slide Number Placeholder 19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14-</a:t>
            </a:r>
            <a:fld id="{65EA1F24-6626-4A21-A579-FA8BC1A8F563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60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sp>
        <p:nvSpPr>
          <p:cNvPr id="88069" name="TextBox 8"/>
          <p:cNvSpPr txBox="1">
            <a:spLocks noChangeArrowheads="1"/>
          </p:cNvSpPr>
          <p:nvPr/>
        </p:nvSpPr>
        <p:spPr bwMode="auto">
          <a:xfrm>
            <a:off x="1828800" y="2127250"/>
            <a:ext cx="2752725" cy="3762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i="1"/>
              <a:t>Solver</a:t>
            </a:r>
            <a:r>
              <a:rPr lang="en-US"/>
              <a:t>  Sensitivity Report</a:t>
            </a:r>
          </a:p>
        </p:txBody>
      </p:sp>
      <p:sp>
        <p:nvSpPr>
          <p:cNvPr id="88070" name="TextBox 10"/>
          <p:cNvSpPr txBox="1">
            <a:spLocks noChangeArrowheads="1"/>
          </p:cNvSpPr>
          <p:nvPr/>
        </p:nvSpPr>
        <p:spPr bwMode="auto">
          <a:xfrm>
            <a:off x="6248400" y="2562225"/>
            <a:ext cx="2351088" cy="9255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/>
              <a:t>The 8 boundary constraints do not appear in this report.</a:t>
            </a:r>
          </a:p>
        </p:txBody>
      </p:sp>
      <p:sp>
        <p:nvSpPr>
          <p:cNvPr id="88071" name="TextBox 12"/>
          <p:cNvSpPr txBox="1">
            <a:spLocks noChangeArrowheads="1"/>
          </p:cNvSpPr>
          <p:nvPr/>
        </p:nvSpPr>
        <p:spPr bwMode="auto">
          <a:xfrm>
            <a:off x="6248400" y="4125913"/>
            <a:ext cx="2351088" cy="1474787"/>
          </a:xfrm>
          <a:prstGeom prst="rect">
            <a:avLst/>
          </a:prstGeom>
          <a:solidFill>
            <a:schemeClr val="bg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/>
              <a:t>The reduced cost of a bounded variable is equal to the shadow price of its boundary constraint.</a:t>
            </a:r>
          </a:p>
        </p:txBody>
      </p:sp>
      <p:grpSp>
        <p:nvGrpSpPr>
          <p:cNvPr id="88072" name="Group 2"/>
          <p:cNvGrpSpPr>
            <a:grpSpLocks/>
          </p:cNvGrpSpPr>
          <p:nvPr/>
        </p:nvGrpSpPr>
        <p:grpSpPr bwMode="auto">
          <a:xfrm>
            <a:off x="646113" y="2479675"/>
            <a:ext cx="5457825" cy="3632200"/>
            <a:chOff x="533400" y="2090290"/>
            <a:chExt cx="5458206" cy="3631792"/>
          </a:xfrm>
        </p:grpSpPr>
        <p:sp>
          <p:nvSpPr>
            <p:cNvPr id="88073" name="TextBox 7"/>
            <p:cNvSpPr txBox="1">
              <a:spLocks noChangeArrowheads="1"/>
            </p:cNvSpPr>
            <p:nvPr/>
          </p:nvSpPr>
          <p:spPr bwMode="auto">
            <a:xfrm>
              <a:off x="5094606" y="5477634"/>
              <a:ext cx="897000" cy="2444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000"/>
                <a:t>Figure 14.28</a:t>
              </a:r>
            </a:p>
          </p:txBody>
        </p:sp>
        <p:pic>
          <p:nvPicPr>
            <p:cNvPr id="88074" name="Picture 2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533400" y="2090290"/>
              <a:ext cx="5450495" cy="33828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5" name="Oval 14"/>
            <p:cNvSpPr/>
            <p:nvPr/>
          </p:nvSpPr>
          <p:spPr>
            <a:xfrm>
              <a:off x="3411738" y="3820471"/>
              <a:ext cx="676322" cy="228574"/>
            </a:xfrm>
            <a:prstGeom prst="ellipse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65760" indent="-256032" fontAlgn="auto">
              <a:spcAft>
                <a:spcPts val="0"/>
              </a:spcAft>
              <a:buFont typeface="Wingdings 3"/>
              <a:buNone/>
              <a:defRPr/>
            </a:pPr>
            <a:r>
              <a:rPr lang="en-US" u="sng" dirty="0" smtClean="0">
                <a:ea typeface="+mn-ea"/>
                <a:cs typeface="+mn-cs"/>
              </a:rPr>
              <a:t>Example 14.12  Using Auxiliary Variable Cells</a:t>
            </a:r>
          </a:p>
          <a:p>
            <a:pPr marL="365760" indent="-256032" fontAlgn="auto">
              <a:spcBef>
                <a:spcPts val="0"/>
              </a:spcBef>
              <a:spcAft>
                <a:spcPts val="0"/>
              </a:spcAft>
              <a:buFont typeface="Wingdings 3"/>
              <a:buNone/>
              <a:defRPr/>
            </a:pPr>
            <a:r>
              <a:rPr lang="en-US" dirty="0" smtClean="0">
                <a:ea typeface="+mn-ea"/>
                <a:cs typeface="+mn-cs"/>
              </a:rPr>
              <a:t>(for the J&amp;M Manufacturing model)</a:t>
            </a:r>
          </a:p>
          <a:p>
            <a:pPr marL="365760" indent="-256032" fontAlgn="auto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>
                <a:ea typeface="+mn-ea"/>
                <a:cs typeface="+mn-cs"/>
              </a:rPr>
              <a:t>Auxiliary variables allow easier interpretation of shadow prices for bounded variables.</a:t>
            </a:r>
          </a:p>
          <a:p>
            <a:pPr marL="365760" indent="-256032" fontAlgn="auto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>
                <a:ea typeface="+mn-ea"/>
                <a:cs typeface="+mn-cs"/>
              </a:rPr>
              <a:t>If we add auxiliary variables to the Excel model formulation, then </a:t>
            </a:r>
            <a:r>
              <a:rPr lang="en-US" i="1" dirty="0" smtClean="0">
                <a:ea typeface="+mn-ea"/>
                <a:cs typeface="+mn-cs"/>
              </a:rPr>
              <a:t>Solver’s</a:t>
            </a:r>
            <a:r>
              <a:rPr lang="en-US" dirty="0" smtClean="0">
                <a:ea typeface="+mn-ea"/>
                <a:cs typeface="+mn-cs"/>
              </a:rPr>
              <a:t> sensitivity report will:</a:t>
            </a:r>
          </a:p>
          <a:p>
            <a:pPr marL="109728" indent="0" fontAlgn="auto">
              <a:spcAft>
                <a:spcPts val="0"/>
              </a:spcAft>
              <a:buFont typeface="Wingdings 3"/>
              <a:buNone/>
              <a:defRPr/>
            </a:pPr>
            <a:r>
              <a:rPr lang="en-US" dirty="0" smtClean="0">
                <a:ea typeface="+mn-ea"/>
                <a:cs typeface="+mn-cs"/>
              </a:rPr>
              <a:t>   - show the boundary constraints</a:t>
            </a:r>
          </a:p>
          <a:p>
            <a:pPr marL="109728" indent="0" fontAlgn="auto">
              <a:spcAft>
                <a:spcPts val="0"/>
              </a:spcAft>
              <a:buFont typeface="Wingdings 3"/>
              <a:buNone/>
              <a:defRPr/>
            </a:pPr>
            <a:r>
              <a:rPr lang="en-US" dirty="0" smtClean="0">
                <a:ea typeface="+mn-ea"/>
                <a:cs typeface="+mn-cs"/>
              </a:rPr>
              <a:t>   - give us information about allowable increases</a:t>
            </a:r>
          </a:p>
          <a:p>
            <a:pPr marL="109728" indent="0" fontAlgn="auto">
              <a:spcBef>
                <a:spcPts val="0"/>
              </a:spcBef>
              <a:spcAft>
                <a:spcPts val="0"/>
              </a:spcAft>
              <a:buFont typeface="Wingdings 3"/>
              <a:buNone/>
              <a:defRPr/>
            </a:pPr>
            <a:r>
              <a:rPr lang="en-US" dirty="0">
                <a:ea typeface="+mn-ea"/>
                <a:cs typeface="+mn-cs"/>
              </a:rPr>
              <a:t> </a:t>
            </a:r>
            <a:r>
              <a:rPr lang="en-US" dirty="0" smtClean="0">
                <a:ea typeface="+mn-ea"/>
                <a:cs typeface="+mn-cs"/>
              </a:rPr>
              <a:t>    and decreases in the RHS values.</a:t>
            </a:r>
            <a:endParaRPr lang="en-US" dirty="0">
              <a:ea typeface="+mn-ea"/>
              <a:cs typeface="+mn-cs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3200" dirty="0" smtClean="0">
                <a:ea typeface="+mj-ea"/>
                <a:cs typeface="+mj-cs"/>
              </a:rPr>
              <a:t>Models with Bounded Variables</a:t>
            </a:r>
            <a:endParaRPr lang="en-US" sz="3200" dirty="0">
              <a:ea typeface="+mj-ea"/>
              <a:cs typeface="+mj-cs"/>
            </a:endParaRPr>
          </a:p>
        </p:txBody>
      </p:sp>
      <p:sp>
        <p:nvSpPr>
          <p:cNvPr id="89091" name="Footer Placeholder 11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89092" name="Slide Number Placeholder 19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14-</a:t>
            </a:r>
            <a:fld id="{1C08A10F-F2B9-4612-A8E1-849BF9D80019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61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3" name="Content Placeholder 1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525963"/>
          </a:xfrm>
        </p:spPr>
        <p:txBody>
          <a:bodyPr/>
          <a:lstStyle/>
          <a:p>
            <a:pPr>
              <a:buFont typeface="Wingdings 3" pitchFamily="-72" charset="2"/>
              <a:buNone/>
            </a:pPr>
            <a:r>
              <a:rPr lang="en-US" u="sng" smtClean="0"/>
              <a:t>Example 14.12 (continued)  </a:t>
            </a:r>
          </a:p>
          <a:p>
            <a:pPr>
              <a:spcBef>
                <a:spcPct val="0"/>
              </a:spcBef>
              <a:buFont typeface="Wingdings 3" pitchFamily="-72" charset="2"/>
              <a:buNone/>
            </a:pPr>
            <a:r>
              <a:rPr lang="en-US" u="sng" smtClean="0"/>
              <a:t>Using Auxiliary Variable Cells</a:t>
            </a:r>
          </a:p>
          <a:p>
            <a:r>
              <a:rPr lang="en-US" smtClean="0"/>
              <a:t>The 4 auxiliary variables in row 29 are simply set equal to the 4 decision variables in row 25.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3200" dirty="0" smtClean="0">
                <a:ea typeface="+mj-ea"/>
                <a:cs typeface="+mj-cs"/>
              </a:rPr>
              <a:t>Models with Bounded Variables</a:t>
            </a:r>
            <a:endParaRPr lang="en-US" sz="3200" dirty="0">
              <a:ea typeface="+mj-ea"/>
              <a:cs typeface="+mj-cs"/>
            </a:endParaRPr>
          </a:p>
        </p:txBody>
      </p:sp>
      <p:sp>
        <p:nvSpPr>
          <p:cNvPr id="90115" name="Footer Placeholder 11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90116" name="Slide Number Placeholder 19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14-</a:t>
            </a:r>
            <a:fld id="{CEEC06CD-DB0F-46A7-BFEE-42D75EEF31B0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62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sp>
        <p:nvSpPr>
          <p:cNvPr id="90117" name="TextBox 8"/>
          <p:cNvSpPr txBox="1">
            <a:spLocks noChangeArrowheads="1"/>
          </p:cNvSpPr>
          <p:nvPr/>
        </p:nvSpPr>
        <p:spPr bwMode="auto">
          <a:xfrm>
            <a:off x="7435850" y="4478338"/>
            <a:ext cx="896938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Figure 14.29</a:t>
            </a:r>
          </a:p>
        </p:txBody>
      </p:sp>
      <p:pic>
        <p:nvPicPr>
          <p:cNvPr id="901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35063" y="3130550"/>
            <a:ext cx="7156450" cy="1358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06525" y="4876800"/>
            <a:ext cx="6480175" cy="1309688"/>
          </a:xfrm>
          <a:prstGeom prst="rect">
            <a:avLst/>
          </a:prstGeom>
          <a:noFill/>
          <a:ln w="50800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/>
          <a:extLst>
            <a:ext uri="{909E8E84-426E-40DD-AFC4-6F175D3DCCD1}"/>
            <a:ext uri="{AF507438-7753-43E0-B8FC-AC1667EBCBE1}"/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7" name="Content Placeholder 1"/>
          <p:cNvSpPr>
            <a:spLocks noGrp="1"/>
          </p:cNvSpPr>
          <p:nvPr>
            <p:ph idx="1"/>
          </p:nvPr>
        </p:nvSpPr>
        <p:spPr>
          <a:xfrm>
            <a:off x="457200" y="1366838"/>
            <a:ext cx="8229600" cy="4525962"/>
          </a:xfrm>
        </p:spPr>
        <p:txBody>
          <a:bodyPr/>
          <a:lstStyle/>
          <a:p>
            <a:pPr>
              <a:buFont typeface="Wingdings 3" pitchFamily="-72" charset="2"/>
              <a:buNone/>
            </a:pPr>
            <a:r>
              <a:rPr lang="en-US" u="sng" smtClean="0"/>
              <a:t>Example 14.12 (continued)  </a:t>
            </a:r>
          </a:p>
          <a:p>
            <a:pPr>
              <a:spcBef>
                <a:spcPct val="0"/>
              </a:spcBef>
              <a:buFont typeface="Wingdings 3" pitchFamily="-72" charset="2"/>
              <a:buNone/>
            </a:pPr>
            <a:r>
              <a:rPr lang="en-US" u="sng" smtClean="0"/>
              <a:t>Using Auxiliary Variable Cells</a:t>
            </a:r>
          </a:p>
          <a:p>
            <a:r>
              <a:rPr lang="en-US" smtClean="0"/>
              <a:t>Solving the LP using </a:t>
            </a:r>
            <a:r>
              <a:rPr lang="en-US" i="1" smtClean="0"/>
              <a:t>Risk Solver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3200" dirty="0" smtClean="0">
                <a:ea typeface="+mj-ea"/>
                <a:cs typeface="+mj-cs"/>
              </a:rPr>
              <a:t>Models with Bounded Variables</a:t>
            </a:r>
            <a:endParaRPr lang="en-US" sz="3200" dirty="0">
              <a:ea typeface="+mj-ea"/>
              <a:cs typeface="+mj-cs"/>
            </a:endParaRPr>
          </a:p>
        </p:txBody>
      </p:sp>
      <p:sp>
        <p:nvSpPr>
          <p:cNvPr id="91139" name="TextBox 7"/>
          <p:cNvSpPr txBox="1">
            <a:spLocks noChangeArrowheads="1"/>
          </p:cNvSpPr>
          <p:nvPr/>
        </p:nvSpPr>
        <p:spPr bwMode="auto">
          <a:xfrm>
            <a:off x="7392988" y="5886450"/>
            <a:ext cx="896937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Figure 14.30</a:t>
            </a:r>
          </a:p>
        </p:txBody>
      </p:sp>
      <p:sp>
        <p:nvSpPr>
          <p:cNvPr id="91140" name="Footer Placeholder 11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91141" name="Slide Number Placeholder 19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14-</a:t>
            </a:r>
            <a:fld id="{722D9522-D18C-4BE6-8FA9-C5561880659C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63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pic>
        <p:nvPicPr>
          <p:cNvPr id="911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35550" y="2867025"/>
            <a:ext cx="3257550" cy="301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47675" y="2971800"/>
            <a:ext cx="4364038" cy="882650"/>
          </a:xfrm>
          <a:prstGeom prst="rect">
            <a:avLst/>
          </a:prstGeom>
          <a:noFill/>
          <a:ln w="50800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/>
          <a:extLst>
            <a:ext uri="{909E8E84-426E-40DD-AFC4-6F175D3DCCD1}"/>
            <a:ext uri="{AF507438-7753-43E0-B8FC-AC1667EBCBE1}"/>
          </a:extLst>
        </p:spPr>
      </p:pic>
      <p:sp>
        <p:nvSpPr>
          <p:cNvPr id="91144" name="TextBox 8"/>
          <p:cNvSpPr txBox="1">
            <a:spLocks noChangeArrowheads="1"/>
          </p:cNvSpPr>
          <p:nvPr/>
        </p:nvSpPr>
        <p:spPr bwMode="auto">
          <a:xfrm>
            <a:off x="1295400" y="4376738"/>
            <a:ext cx="2895600" cy="650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/>
              <a:t>Add the 8 boundary constraints to the model. </a:t>
            </a:r>
          </a:p>
        </p:txBody>
      </p:sp>
      <p:sp>
        <p:nvSpPr>
          <p:cNvPr id="10" name="Oval 9"/>
          <p:cNvSpPr/>
          <p:nvPr/>
        </p:nvSpPr>
        <p:spPr>
          <a:xfrm>
            <a:off x="5106988" y="4402138"/>
            <a:ext cx="2286000" cy="646112"/>
          </a:xfrm>
          <a:prstGeom prst="ellipse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1" name="Content Placeholder 1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525963"/>
          </a:xfrm>
        </p:spPr>
        <p:txBody>
          <a:bodyPr/>
          <a:lstStyle/>
          <a:p>
            <a:pPr marL="0" indent="0">
              <a:buFont typeface="Wingdings 3" pitchFamily="-72" charset="2"/>
              <a:buNone/>
            </a:pPr>
            <a:r>
              <a:rPr lang="en-US" u="sng" smtClean="0"/>
              <a:t>Example 14.12 (continued)  Using Auxiliary Variables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3200" dirty="0" smtClean="0">
                <a:ea typeface="+mj-ea"/>
                <a:cs typeface="+mj-cs"/>
              </a:rPr>
              <a:t>Models with Bounded Variables</a:t>
            </a:r>
            <a:endParaRPr lang="en-US" sz="3200" dirty="0">
              <a:ea typeface="+mj-ea"/>
              <a:cs typeface="+mj-cs"/>
            </a:endParaRPr>
          </a:p>
        </p:txBody>
      </p:sp>
      <p:sp>
        <p:nvSpPr>
          <p:cNvPr id="92163" name="TextBox 7"/>
          <p:cNvSpPr txBox="1">
            <a:spLocks noChangeArrowheads="1"/>
          </p:cNvSpPr>
          <p:nvPr/>
        </p:nvSpPr>
        <p:spPr bwMode="auto">
          <a:xfrm>
            <a:off x="4757738" y="6037263"/>
            <a:ext cx="896937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Figure 14.31</a:t>
            </a:r>
          </a:p>
        </p:txBody>
      </p:sp>
      <p:sp>
        <p:nvSpPr>
          <p:cNvPr id="92164" name="Footer Placeholder 11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92165" name="Slide Number Placeholder 19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14-</a:t>
            </a:r>
            <a:fld id="{9DC18112-61D6-4BD0-96BF-E2040A6B1B84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64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pic>
        <p:nvPicPr>
          <p:cNvPr id="921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14400" y="2052638"/>
            <a:ext cx="4732338" cy="3992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2167" name="TextBox 2"/>
          <p:cNvSpPr txBox="1">
            <a:spLocks noChangeArrowheads="1"/>
          </p:cNvSpPr>
          <p:nvPr/>
        </p:nvSpPr>
        <p:spPr bwMode="auto">
          <a:xfrm>
            <a:off x="5943600" y="4078288"/>
            <a:ext cx="2274888" cy="1474787"/>
          </a:xfrm>
          <a:prstGeom prst="rect">
            <a:avLst/>
          </a:prstGeom>
          <a:solidFill>
            <a:schemeClr val="bg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/>
              <a:t>Auxiliary variable constraints correspond to the boundary constraints.</a:t>
            </a:r>
          </a:p>
        </p:txBody>
      </p:sp>
      <p:sp>
        <p:nvSpPr>
          <p:cNvPr id="10" name="Oval 9"/>
          <p:cNvSpPr/>
          <p:nvPr/>
        </p:nvSpPr>
        <p:spPr>
          <a:xfrm>
            <a:off x="3348038" y="4591050"/>
            <a:ext cx="730250" cy="227013"/>
          </a:xfrm>
          <a:prstGeom prst="ellipse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2169" name="TextBox 12"/>
          <p:cNvSpPr txBox="1">
            <a:spLocks noChangeArrowheads="1"/>
          </p:cNvSpPr>
          <p:nvPr/>
        </p:nvSpPr>
        <p:spPr bwMode="auto">
          <a:xfrm>
            <a:off x="1938338" y="1703388"/>
            <a:ext cx="2819400" cy="37623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i="1"/>
              <a:t>Solver</a:t>
            </a:r>
            <a:r>
              <a:rPr lang="en-US"/>
              <a:t>  Sensitivity Report</a:t>
            </a:r>
          </a:p>
        </p:txBody>
      </p:sp>
      <p:sp>
        <p:nvSpPr>
          <p:cNvPr id="92170" name="TextBox 13"/>
          <p:cNvSpPr txBox="1">
            <a:spLocks noChangeArrowheads="1"/>
          </p:cNvSpPr>
          <p:nvPr/>
        </p:nvSpPr>
        <p:spPr bwMode="auto">
          <a:xfrm>
            <a:off x="5943600" y="2093913"/>
            <a:ext cx="2351088" cy="92551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/>
              <a:t>The 8 boundary constraints now appear in the report.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365760" indent="-256032" fontAlgn="auto">
              <a:spcAft>
                <a:spcPts val="0"/>
              </a:spcAft>
              <a:buFont typeface="Wingdings 3"/>
              <a:buNone/>
              <a:defRPr/>
            </a:pPr>
            <a:r>
              <a:rPr lang="en-US" u="sng" dirty="0" smtClean="0">
                <a:ea typeface="+mn-ea"/>
                <a:cs typeface="+mn-cs"/>
              </a:rPr>
              <a:t>Example 14.13  Walker Wines</a:t>
            </a:r>
          </a:p>
          <a:p>
            <a:pPr marL="365760" indent="-256032" fontAlgn="auto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>
                <a:ea typeface="+mn-ea"/>
                <a:cs typeface="+mn-cs"/>
              </a:rPr>
              <a:t>Walker Wines buys grapes from local growers and blends the pressings to make two types of wine (Shiraz and Merlot).</a:t>
            </a:r>
          </a:p>
          <a:p>
            <a:pPr marL="365760" indent="-256032" fontAlgn="auto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>
                <a:ea typeface="+mn-ea"/>
                <a:cs typeface="+mn-cs"/>
              </a:rPr>
              <a:t>Grape costs are $1.60 per bottle Shiraz and $1.40 per bottle Merlot.</a:t>
            </a:r>
          </a:p>
          <a:p>
            <a:pPr marL="365760" indent="-256032" fontAlgn="auto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>
                <a:ea typeface="+mn-ea"/>
                <a:cs typeface="+mn-cs"/>
              </a:rPr>
              <a:t>Their contract requires between 40% and 70% of their wine to be Shiraz.</a:t>
            </a:r>
          </a:p>
          <a:p>
            <a:pPr marL="365760" indent="-256032" fontAlgn="auto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>
                <a:ea typeface="+mn-ea"/>
                <a:cs typeface="+mn-cs"/>
              </a:rPr>
              <a:t>Predicted demand for Shiraz is 1000 bottles but increases by 5 bottles for each dollar spent on advertising.</a:t>
            </a:r>
            <a:endParaRPr lang="en-US" dirty="0">
              <a:ea typeface="+mn-ea"/>
              <a:cs typeface="+mn-cs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3200" dirty="0" smtClean="0">
                <a:ea typeface="+mj-ea"/>
                <a:cs typeface="+mj-cs"/>
              </a:rPr>
              <a:t>A Production/Marketing Model</a:t>
            </a:r>
            <a:endParaRPr lang="en-US" sz="3200" dirty="0">
              <a:ea typeface="+mj-ea"/>
              <a:cs typeface="+mj-cs"/>
            </a:endParaRPr>
          </a:p>
        </p:txBody>
      </p:sp>
      <p:sp>
        <p:nvSpPr>
          <p:cNvPr id="93187" name="Footer Placeholder 11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93188" name="Slide Number Placeholder 19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14-</a:t>
            </a:r>
            <a:fld id="{BFE59392-CB05-436F-AE40-D168AEF48AE9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65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09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 3" pitchFamily="-72" charset="2"/>
              <a:buNone/>
            </a:pPr>
            <a:r>
              <a:rPr lang="en-US" u="sng" smtClean="0"/>
              <a:t>Example 14.13 (continued)  Walker Wines</a:t>
            </a:r>
          </a:p>
          <a:p>
            <a:r>
              <a:rPr lang="en-US" smtClean="0"/>
              <a:t>Demand for Merlot is 2000 bottles but increases by 8 for each dollar spent on advertising.</a:t>
            </a:r>
          </a:p>
          <a:p>
            <a:r>
              <a:rPr lang="en-US" smtClean="0"/>
              <a:t>Selling prices per bottle are $6.25 for Shiraz and $5.25 for Merlot.</a:t>
            </a:r>
          </a:p>
          <a:p>
            <a:r>
              <a:rPr lang="en-US" smtClean="0"/>
              <a:t>Walker Wines has $50,000 available to purchase grapes and advertising.</a:t>
            </a:r>
          </a:p>
          <a:p>
            <a:r>
              <a:rPr lang="en-US" smtClean="0"/>
              <a:t>Wine production should not exceed demand.</a:t>
            </a:r>
          </a:p>
          <a:p>
            <a:r>
              <a:rPr lang="en-US" smtClean="0"/>
              <a:t>The objective is to maximize profit.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3200" dirty="0" smtClean="0">
                <a:ea typeface="+mj-ea"/>
                <a:cs typeface="+mj-cs"/>
              </a:rPr>
              <a:t>A Production/Marketing Model</a:t>
            </a:r>
            <a:endParaRPr lang="en-US" sz="3200" dirty="0">
              <a:ea typeface="+mj-ea"/>
              <a:cs typeface="+mj-cs"/>
            </a:endParaRPr>
          </a:p>
        </p:txBody>
      </p:sp>
      <p:sp>
        <p:nvSpPr>
          <p:cNvPr id="94211" name="Footer Placeholder 11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94212" name="Slide Number Placeholder 19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14-</a:t>
            </a:r>
            <a:fld id="{B18C2EFE-E2A4-4008-9E62-497F91FB0DDD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66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781300" y="1524000"/>
            <a:ext cx="3124200" cy="709613"/>
          </a:xfrm>
          <a:prstGeom prst="rect">
            <a:avLst/>
          </a:prstGeom>
          <a:noFill/>
          <a:ln w="19050">
            <a:solidFill>
              <a:schemeClr val="accent1">
                <a:lumMod val="75000"/>
              </a:schemeClr>
            </a:solidFill>
            <a:miter lim="800000"/>
            <a:headEnd/>
            <a:tailEnd/>
          </a:ln>
          <a:effectLst/>
          <a:extLst>
            <a:ext uri="{909E8E84-426E-40DD-AFC4-6F175D3DCCD1}"/>
            <a:ext uri="{AF507438-7753-43E0-B8FC-AC1667EBCBE1}"/>
          </a:extLst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914400"/>
            <a:ext cx="8001000" cy="1641475"/>
          </a:xfrm>
        </p:spPr>
        <p:txBody>
          <a:bodyPr>
            <a:normAutofit/>
          </a:bodyPr>
          <a:lstStyle/>
          <a:p>
            <a:pPr marL="365760" indent="-256032" fontAlgn="auto">
              <a:spcAft>
                <a:spcPts val="0"/>
              </a:spcAft>
              <a:buFont typeface="Wingdings 3"/>
              <a:buNone/>
              <a:defRPr/>
            </a:pPr>
            <a:r>
              <a:rPr lang="en-US" u="sng" dirty="0" smtClean="0">
                <a:ea typeface="+mn-ea"/>
                <a:cs typeface="+mn-cs"/>
              </a:rPr>
              <a:t>Example 14.13 (continued)  Walker Wines</a:t>
            </a:r>
          </a:p>
          <a:p>
            <a:pPr marL="109728" indent="0" fontAlgn="auto">
              <a:spcAft>
                <a:spcPts val="0"/>
              </a:spcAft>
              <a:buFont typeface="Wingdings 3"/>
              <a:buNone/>
              <a:defRPr/>
            </a:pPr>
            <a:endParaRPr lang="en-US" dirty="0" smtClean="0">
              <a:ea typeface="+mn-ea"/>
              <a:cs typeface="+mn-cs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3200" dirty="0" smtClean="0">
                <a:ea typeface="+mj-ea"/>
                <a:cs typeface="+mj-cs"/>
              </a:rPr>
              <a:t>A Production/Marketing Model</a:t>
            </a:r>
            <a:endParaRPr lang="en-US" sz="3200" dirty="0">
              <a:ea typeface="+mj-ea"/>
              <a:cs typeface="+mj-cs"/>
            </a:endParaRPr>
          </a:p>
        </p:txBody>
      </p:sp>
      <p:sp>
        <p:nvSpPr>
          <p:cNvPr id="95236" name="Footer Placeholder 11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95237" name="Slide Number Placeholder 19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14-</a:t>
            </a:r>
            <a:fld id="{AE2B4F6B-9DAC-4B1B-B36B-AF3983E00DFF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67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grpSp>
        <p:nvGrpSpPr>
          <p:cNvPr id="95238" name="Group 2"/>
          <p:cNvGrpSpPr>
            <a:grpSpLocks/>
          </p:cNvGrpSpPr>
          <p:nvPr/>
        </p:nvGrpSpPr>
        <p:grpSpPr bwMode="auto">
          <a:xfrm>
            <a:off x="2438400" y="2419350"/>
            <a:ext cx="4948238" cy="3960813"/>
            <a:chOff x="762000" y="2057400"/>
            <a:chExt cx="4948238" cy="3961329"/>
          </a:xfrm>
        </p:grpSpPr>
        <p:pic>
          <p:nvPicPr>
            <p:cNvPr id="95239" name="Picture 3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762000" y="2057400"/>
              <a:ext cx="4948238" cy="115625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5240" name="Picture 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776287" y="3258197"/>
              <a:ext cx="3719513" cy="5354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5241" name="Picture 6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773184" y="3831258"/>
              <a:ext cx="3533775" cy="11361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5242" name="Picture 7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776287" y="4992543"/>
              <a:ext cx="3481387" cy="80747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5243" name="Picture 8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762000" y="5836670"/>
              <a:ext cx="1447800" cy="18205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7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 3" pitchFamily="-72" charset="2"/>
              <a:buNone/>
            </a:pPr>
            <a:r>
              <a:rPr lang="en-US" u="sng" smtClean="0"/>
              <a:t>Example 14.13 (continued)  Walker Wines</a:t>
            </a:r>
          </a:p>
          <a:p>
            <a:r>
              <a:rPr lang="en-US" smtClean="0"/>
              <a:t>Solving the LP using </a:t>
            </a:r>
            <a:r>
              <a:rPr lang="en-US" i="1" smtClean="0"/>
              <a:t>Risk Solver</a:t>
            </a:r>
          </a:p>
          <a:p>
            <a:endParaRPr lang="en-US" smtClean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3200" dirty="0" smtClean="0">
                <a:ea typeface="+mj-ea"/>
                <a:cs typeface="+mj-cs"/>
              </a:rPr>
              <a:t>A Production/Marketing Model</a:t>
            </a:r>
            <a:endParaRPr lang="en-US" sz="3200" dirty="0">
              <a:ea typeface="+mj-ea"/>
              <a:cs typeface="+mj-cs"/>
            </a:endParaRPr>
          </a:p>
        </p:txBody>
      </p:sp>
      <p:sp>
        <p:nvSpPr>
          <p:cNvPr id="96259" name="TextBox 7"/>
          <p:cNvSpPr txBox="1">
            <a:spLocks noChangeArrowheads="1"/>
          </p:cNvSpPr>
          <p:nvPr/>
        </p:nvSpPr>
        <p:spPr bwMode="auto">
          <a:xfrm>
            <a:off x="4292600" y="5853113"/>
            <a:ext cx="968375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Figure 14.32b</a:t>
            </a:r>
          </a:p>
        </p:txBody>
      </p:sp>
      <p:sp>
        <p:nvSpPr>
          <p:cNvPr id="96260" name="Footer Placeholder 11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96261" name="Slide Number Placeholder 19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14-</a:t>
            </a:r>
            <a:fld id="{A63B0A57-DFC3-4D72-8DE9-538EF354FBED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68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pic>
        <p:nvPicPr>
          <p:cNvPr id="962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15950" y="2471738"/>
            <a:ext cx="4646613" cy="3381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6263" name="TextBox 8"/>
          <p:cNvSpPr txBox="1">
            <a:spLocks noChangeArrowheads="1"/>
          </p:cNvSpPr>
          <p:nvPr/>
        </p:nvSpPr>
        <p:spPr bwMode="auto">
          <a:xfrm>
            <a:off x="7691438" y="6054725"/>
            <a:ext cx="896937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Figure 14.33</a:t>
            </a:r>
          </a:p>
        </p:txBody>
      </p:sp>
      <p:pic>
        <p:nvPicPr>
          <p:cNvPr id="96264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34000" y="2471738"/>
            <a:ext cx="3257550" cy="3581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1" name="Content Placeholder 1"/>
          <p:cNvSpPr>
            <a:spLocks noGrp="1"/>
          </p:cNvSpPr>
          <p:nvPr>
            <p:ph idx="1"/>
          </p:nvPr>
        </p:nvSpPr>
        <p:spPr>
          <a:xfrm>
            <a:off x="598488" y="1295400"/>
            <a:ext cx="8229600" cy="4525963"/>
          </a:xfrm>
        </p:spPr>
        <p:txBody>
          <a:bodyPr/>
          <a:lstStyle/>
          <a:p>
            <a:pPr>
              <a:buFont typeface="Wingdings 3" pitchFamily="-72" charset="2"/>
              <a:buNone/>
            </a:pPr>
            <a:r>
              <a:rPr lang="en-US" u="sng" smtClean="0"/>
              <a:t>Example 14.13 (continued)  Walker Wines</a:t>
            </a:r>
          </a:p>
          <a:p>
            <a:endParaRPr lang="en-US" smtClean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3200" dirty="0" smtClean="0">
                <a:ea typeface="+mj-ea"/>
                <a:cs typeface="+mj-cs"/>
              </a:rPr>
              <a:t>A Production/Marketing Model</a:t>
            </a:r>
            <a:endParaRPr lang="en-US" sz="3200" dirty="0">
              <a:ea typeface="+mj-ea"/>
              <a:cs typeface="+mj-cs"/>
            </a:endParaRPr>
          </a:p>
        </p:txBody>
      </p:sp>
      <p:sp>
        <p:nvSpPr>
          <p:cNvPr id="97283" name="TextBox 7"/>
          <p:cNvSpPr txBox="1">
            <a:spLocks noChangeArrowheads="1"/>
          </p:cNvSpPr>
          <p:nvPr/>
        </p:nvSpPr>
        <p:spPr bwMode="auto">
          <a:xfrm>
            <a:off x="4222750" y="5972175"/>
            <a:ext cx="968375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Figure 14.32a</a:t>
            </a:r>
          </a:p>
        </p:txBody>
      </p:sp>
      <p:sp>
        <p:nvSpPr>
          <p:cNvPr id="97284" name="Footer Placeholder 11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97285" name="Slide Number Placeholder 19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14-</a:t>
            </a:r>
            <a:fld id="{D21FD567-95D3-4E78-9532-AAA01B2717A1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69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pic>
        <p:nvPicPr>
          <p:cNvPr id="9728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50888" y="1871663"/>
            <a:ext cx="4419600" cy="4100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7287" name="TextBox 9"/>
          <p:cNvSpPr txBox="1">
            <a:spLocks noChangeArrowheads="1"/>
          </p:cNvSpPr>
          <p:nvPr/>
        </p:nvSpPr>
        <p:spPr bwMode="auto">
          <a:xfrm>
            <a:off x="5486400" y="2362200"/>
            <a:ext cx="2514600" cy="2725738"/>
          </a:xfrm>
          <a:prstGeom prst="rect">
            <a:avLst/>
          </a:prstGeom>
          <a:solidFill>
            <a:schemeClr val="bg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/>
              <a:t>Total profit = $124,776</a:t>
            </a:r>
          </a:p>
          <a:p>
            <a:pPr>
              <a:spcBef>
                <a:spcPts val="1200"/>
              </a:spcBef>
            </a:pPr>
            <a:r>
              <a:rPr lang="en-US"/>
              <a:t>Optimal number of bottles to produce:</a:t>
            </a:r>
          </a:p>
          <a:p>
            <a:r>
              <a:rPr lang="en-US"/>
              <a:t>Shiraz = 20,562</a:t>
            </a:r>
          </a:p>
          <a:p>
            <a:r>
              <a:rPr lang="en-US"/>
              <a:t>Merlot = 8,812</a:t>
            </a:r>
          </a:p>
          <a:p>
            <a:endParaRPr lang="en-US"/>
          </a:p>
          <a:p>
            <a:r>
              <a:rPr lang="en-US"/>
              <a:t>Optimal advertising:</a:t>
            </a:r>
          </a:p>
          <a:p>
            <a:r>
              <a:rPr lang="en-US"/>
              <a:t>Shiraz = $3912</a:t>
            </a:r>
          </a:p>
          <a:p>
            <a:r>
              <a:rPr lang="en-US"/>
              <a:t>Merlot = $851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Content Placeholder 1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787900"/>
          </a:xfrm>
        </p:spPr>
        <p:txBody>
          <a:bodyPr/>
          <a:lstStyle/>
          <a:p>
            <a:pPr>
              <a:buFont typeface="Wingdings 3" pitchFamily="-72" charset="2"/>
              <a:buNone/>
            </a:pPr>
            <a:r>
              <a:rPr lang="en-US" u="sng" smtClean="0"/>
              <a:t>Example 14.1  Camm Textiles</a:t>
            </a:r>
          </a:p>
          <a:p>
            <a:r>
              <a:rPr lang="en-US" smtClean="0"/>
              <a:t>A mill that operates on a 24/7 basis produces three types of fabric on a make-to-order basis.</a:t>
            </a:r>
          </a:p>
          <a:p>
            <a:r>
              <a:rPr lang="en-US" smtClean="0"/>
              <a:t>The key decision is which type of loom to use for each fabric type over the next </a:t>
            </a:r>
            <a:r>
              <a:rPr lang="en-US" u="sng" smtClean="0"/>
              <a:t>13 weeks</a:t>
            </a:r>
            <a:r>
              <a:rPr lang="en-US" smtClean="0"/>
              <a:t>.</a:t>
            </a:r>
          </a:p>
          <a:p>
            <a:r>
              <a:rPr lang="en-US" smtClean="0"/>
              <a:t>The mill has </a:t>
            </a:r>
            <a:r>
              <a:rPr lang="en-US" u="sng" smtClean="0"/>
              <a:t>3 dobbie</a:t>
            </a:r>
            <a:r>
              <a:rPr lang="en-US" smtClean="0"/>
              <a:t> looms and </a:t>
            </a:r>
            <a:r>
              <a:rPr lang="en-US" u="sng" smtClean="0"/>
              <a:t>15 regular</a:t>
            </a:r>
            <a:r>
              <a:rPr lang="en-US" smtClean="0"/>
              <a:t> looms.</a:t>
            </a:r>
          </a:p>
          <a:p>
            <a:r>
              <a:rPr lang="en-US" smtClean="0"/>
              <a:t>If demand cannot be met, the fabric is outsourced.</a:t>
            </a:r>
          </a:p>
          <a:p>
            <a:endParaRPr lang="en-US" smtClean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3200" dirty="0" smtClean="0">
                <a:ea typeface="+mj-ea"/>
                <a:cs typeface="+mj-cs"/>
              </a:rPr>
              <a:t>Process Selection Models</a:t>
            </a:r>
            <a:endParaRPr lang="en-US" sz="3200" dirty="0">
              <a:ea typeface="+mj-ea"/>
              <a:cs typeface="+mj-cs"/>
            </a:endParaRPr>
          </a:p>
        </p:txBody>
      </p:sp>
      <p:sp>
        <p:nvSpPr>
          <p:cNvPr id="33795" name="TextBox 7"/>
          <p:cNvSpPr txBox="1">
            <a:spLocks noChangeArrowheads="1"/>
          </p:cNvSpPr>
          <p:nvPr/>
        </p:nvSpPr>
        <p:spPr bwMode="auto">
          <a:xfrm>
            <a:off x="7696200" y="6172200"/>
            <a:ext cx="784225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Table 14.2</a:t>
            </a:r>
          </a:p>
        </p:txBody>
      </p:sp>
      <p:sp>
        <p:nvSpPr>
          <p:cNvPr id="33796" name="Footer Placeholder 11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33797" name="Slide Number Placeholder 19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14-</a:t>
            </a:r>
            <a:fld id="{95107FAA-7F4A-43A4-BE7F-97A6826B0BB3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7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pic>
        <p:nvPicPr>
          <p:cNvPr id="337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95400" y="4800600"/>
            <a:ext cx="7315200" cy="136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5" name="Content Placeholder 1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525963"/>
          </a:xfrm>
        </p:spPr>
        <p:txBody>
          <a:bodyPr/>
          <a:lstStyle/>
          <a:p>
            <a:pPr>
              <a:buFont typeface="Wingdings 3" pitchFamily="-72" charset="2"/>
              <a:buNone/>
            </a:pPr>
            <a:r>
              <a:rPr lang="en-US" u="sng" smtClean="0"/>
              <a:t>Example 14.14  </a:t>
            </a:r>
          </a:p>
          <a:p>
            <a:pPr>
              <a:spcBef>
                <a:spcPct val="0"/>
              </a:spcBef>
              <a:buFont typeface="Wingdings 3" pitchFamily="-72" charset="2"/>
              <a:buNone/>
            </a:pPr>
            <a:r>
              <a:rPr lang="en-US" u="sng" smtClean="0"/>
              <a:t>Evaluating a Cost Increase for Walker Wines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3200" dirty="0" smtClean="0">
                <a:ea typeface="+mj-ea"/>
                <a:cs typeface="+mj-cs"/>
              </a:rPr>
              <a:t>A Production/Marketing Model</a:t>
            </a:r>
            <a:endParaRPr lang="en-US" sz="3200" dirty="0">
              <a:ea typeface="+mj-ea"/>
              <a:cs typeface="+mj-cs"/>
            </a:endParaRPr>
          </a:p>
        </p:txBody>
      </p:sp>
      <p:sp>
        <p:nvSpPr>
          <p:cNvPr id="98307" name="TextBox 7"/>
          <p:cNvSpPr txBox="1">
            <a:spLocks noChangeArrowheads="1"/>
          </p:cNvSpPr>
          <p:nvPr/>
        </p:nvSpPr>
        <p:spPr bwMode="auto">
          <a:xfrm>
            <a:off x="5165725" y="5884863"/>
            <a:ext cx="896938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Figure 14.34</a:t>
            </a:r>
          </a:p>
        </p:txBody>
      </p:sp>
      <p:sp>
        <p:nvSpPr>
          <p:cNvPr id="98308" name="Footer Placeholder 11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98309" name="Slide Number Placeholder 19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14-</a:t>
            </a:r>
            <a:fld id="{4E74C65C-62A6-44E9-A2BA-EBF8765BE6B9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70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pic>
        <p:nvPicPr>
          <p:cNvPr id="9831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63575" y="2974975"/>
            <a:ext cx="5400675" cy="290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8311" name="TextBox 3"/>
          <p:cNvSpPr txBox="1">
            <a:spLocks noChangeArrowheads="1"/>
          </p:cNvSpPr>
          <p:nvPr/>
        </p:nvSpPr>
        <p:spPr bwMode="auto">
          <a:xfrm>
            <a:off x="609600" y="2057400"/>
            <a:ext cx="7467600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2400"/>
              <a:t>Suppose the cost of Shiraz grapes increase $0.05 per bottle.</a:t>
            </a:r>
          </a:p>
        </p:txBody>
      </p:sp>
      <p:sp>
        <p:nvSpPr>
          <p:cNvPr id="98312" name="TextBox 9"/>
          <p:cNvSpPr txBox="1">
            <a:spLocks noChangeArrowheads="1"/>
          </p:cNvSpPr>
          <p:nvPr/>
        </p:nvSpPr>
        <p:spPr bwMode="auto">
          <a:xfrm>
            <a:off x="2074863" y="2663825"/>
            <a:ext cx="2578100" cy="3460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600" i="1"/>
              <a:t>Solver</a:t>
            </a:r>
            <a:r>
              <a:rPr lang="en-US" sz="1600"/>
              <a:t>  Sensitivity Report</a:t>
            </a:r>
          </a:p>
        </p:txBody>
      </p:sp>
      <p:sp>
        <p:nvSpPr>
          <p:cNvPr id="98313" name="TextBox 12"/>
          <p:cNvSpPr txBox="1">
            <a:spLocks noChangeArrowheads="1"/>
          </p:cNvSpPr>
          <p:nvPr/>
        </p:nvSpPr>
        <p:spPr bwMode="auto">
          <a:xfrm>
            <a:off x="6291263" y="2998788"/>
            <a:ext cx="2243137" cy="28479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/>
              <a:t>We need to re-solve the LP to evaluate the cost increase because this cost appears in multiple places in the model (in the objective function and in the binding budget constraint).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29" name="Content Placeholder 1"/>
          <p:cNvSpPr>
            <a:spLocks noGrp="1"/>
          </p:cNvSpPr>
          <p:nvPr>
            <p:ph idx="1"/>
          </p:nvPr>
        </p:nvSpPr>
        <p:spPr>
          <a:xfrm>
            <a:off x="457200" y="1241425"/>
            <a:ext cx="8229600" cy="4525963"/>
          </a:xfrm>
        </p:spPr>
        <p:txBody>
          <a:bodyPr/>
          <a:lstStyle/>
          <a:p>
            <a:pPr>
              <a:buFont typeface="Wingdings 3" pitchFamily="-72" charset="2"/>
              <a:buNone/>
            </a:pPr>
            <a:r>
              <a:rPr lang="en-US" u="sng" smtClean="0"/>
              <a:t>Example 14.14 (continued)  </a:t>
            </a:r>
          </a:p>
          <a:p>
            <a:pPr>
              <a:buFont typeface="Wingdings 3" pitchFamily="-72" charset="2"/>
              <a:buNone/>
            </a:pPr>
            <a:r>
              <a:rPr lang="en-US" u="sng" smtClean="0"/>
              <a:t>Evaluating a Cost Increase for Walker Wines</a:t>
            </a:r>
          </a:p>
          <a:p>
            <a:endParaRPr lang="en-US" smtClean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3200" dirty="0" smtClean="0">
                <a:ea typeface="+mj-ea"/>
                <a:cs typeface="+mj-cs"/>
              </a:rPr>
              <a:t>A Production/Marketing Model</a:t>
            </a:r>
            <a:endParaRPr lang="en-US" sz="3200" dirty="0">
              <a:ea typeface="+mj-ea"/>
              <a:cs typeface="+mj-cs"/>
            </a:endParaRPr>
          </a:p>
        </p:txBody>
      </p:sp>
      <p:sp>
        <p:nvSpPr>
          <p:cNvPr id="99331" name="TextBox 7"/>
          <p:cNvSpPr txBox="1">
            <a:spLocks noChangeArrowheads="1"/>
          </p:cNvSpPr>
          <p:nvPr/>
        </p:nvSpPr>
        <p:spPr bwMode="auto">
          <a:xfrm>
            <a:off x="3243263" y="5849938"/>
            <a:ext cx="896937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Figure 14.35</a:t>
            </a:r>
          </a:p>
        </p:txBody>
      </p:sp>
      <p:sp>
        <p:nvSpPr>
          <p:cNvPr id="99332" name="Footer Placeholder 11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99333" name="Slide Number Placeholder 19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14-</a:t>
            </a:r>
            <a:fld id="{A78899AC-405E-4DAF-A1EF-430AC279FD9D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71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pic>
        <p:nvPicPr>
          <p:cNvPr id="993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5800" y="2413000"/>
            <a:ext cx="3424238" cy="3436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9335" name="TextBox 8"/>
          <p:cNvSpPr txBox="1">
            <a:spLocks noChangeArrowheads="1"/>
          </p:cNvSpPr>
          <p:nvPr/>
        </p:nvSpPr>
        <p:spPr bwMode="auto">
          <a:xfrm>
            <a:off x="4648200" y="3111500"/>
            <a:ext cx="3505200" cy="2725738"/>
          </a:xfrm>
          <a:prstGeom prst="rect">
            <a:avLst/>
          </a:prstGeom>
          <a:solidFill>
            <a:schemeClr val="bg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/>
              <a:t>Change in total profit = - $2545</a:t>
            </a:r>
          </a:p>
          <a:p>
            <a:pPr>
              <a:spcBef>
                <a:spcPts val="1200"/>
              </a:spcBef>
            </a:pPr>
            <a:r>
              <a:rPr lang="en-US"/>
              <a:t>Change in the optimal number of bottles to produce:</a:t>
            </a:r>
          </a:p>
          <a:p>
            <a:r>
              <a:rPr lang="en-US"/>
              <a:t>Shiraz = - 8,369</a:t>
            </a:r>
          </a:p>
          <a:p>
            <a:r>
              <a:rPr lang="en-US"/>
              <a:t>Merlot = + 9478</a:t>
            </a:r>
          </a:p>
          <a:p>
            <a:endParaRPr lang="en-US"/>
          </a:p>
          <a:p>
            <a:r>
              <a:rPr lang="en-US"/>
              <a:t>Change in optimal advertising:</a:t>
            </a:r>
          </a:p>
          <a:p>
            <a:r>
              <a:rPr lang="en-US"/>
              <a:t>Shiraz = - $1673</a:t>
            </a:r>
          </a:p>
          <a:p>
            <a:r>
              <a:rPr lang="en-US"/>
              <a:t>Merlot = + $1185</a:t>
            </a:r>
          </a:p>
        </p:txBody>
      </p:sp>
      <p:sp>
        <p:nvSpPr>
          <p:cNvPr id="99336" name="TextBox 9"/>
          <p:cNvSpPr txBox="1">
            <a:spLocks noChangeArrowheads="1"/>
          </p:cNvSpPr>
          <p:nvPr/>
        </p:nvSpPr>
        <p:spPr bwMode="auto">
          <a:xfrm>
            <a:off x="4648200" y="2260600"/>
            <a:ext cx="3505200" cy="650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/>
              <a:t>Solution with a $0.05 increase in the cost of Shiraz grapes.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3" name="Footer Placeholder 2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100354" name="Slide Number Placeholder 3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14-</a:t>
            </a:r>
            <a:fld id="{A8491773-62D1-496B-B97D-065C9E5443D4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72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sp>
        <p:nvSpPr>
          <p:cNvPr id="100355" name="Content Placeholder 1"/>
          <p:cNvSpPr>
            <a:spLocks noGrp="1"/>
          </p:cNvSpPr>
          <p:nvPr>
            <p:ph idx="1"/>
          </p:nvPr>
        </p:nvSpPr>
        <p:spPr>
          <a:xfrm>
            <a:off x="468313" y="1358900"/>
            <a:ext cx="7685087" cy="4648200"/>
          </a:xfrm>
        </p:spPr>
        <p:txBody>
          <a:bodyPr/>
          <a:lstStyle/>
          <a:p>
            <a:r>
              <a:rPr lang="en-US" smtClean="0"/>
              <a:t>Auxiliary variables</a:t>
            </a:r>
          </a:p>
          <a:p>
            <a:r>
              <a:rPr lang="en-US" smtClean="0"/>
              <a:t>Balance constraints</a:t>
            </a:r>
          </a:p>
          <a:p>
            <a:r>
              <a:rPr lang="en-US" smtClean="0"/>
              <a:t>Degenerate solution</a:t>
            </a:r>
          </a:p>
          <a:p>
            <a:r>
              <a:rPr lang="en-US" smtClean="0"/>
              <a:t>Feasibility report</a:t>
            </a:r>
          </a:p>
          <a:p>
            <a:r>
              <a:rPr lang="en-US" smtClean="0"/>
              <a:t>Limitations</a:t>
            </a:r>
          </a:p>
          <a:p>
            <a:r>
              <a:rPr lang="en-US" smtClean="0"/>
              <a:t>Proportional relationships</a:t>
            </a:r>
          </a:p>
          <a:p>
            <a:r>
              <a:rPr lang="en-US" smtClean="0"/>
              <a:t>Requirements</a:t>
            </a:r>
          </a:p>
          <a:p>
            <a:r>
              <a:rPr lang="en-US" smtClean="0"/>
              <a:t>Simple bounds</a:t>
            </a:r>
          </a:p>
          <a:p>
            <a:r>
              <a:rPr lang="en-US" smtClean="0"/>
              <a:t>Transportation problem</a:t>
            </a:r>
          </a:p>
        </p:txBody>
      </p:sp>
      <p:sp>
        <p:nvSpPr>
          <p:cNvPr id="8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3200" dirty="0" smtClean="0">
                <a:ea typeface="+mj-ea"/>
                <a:cs typeface="+mj-cs"/>
              </a:rPr>
              <a:t>Chapter 14 - </a:t>
            </a:r>
            <a:r>
              <a:rPr lang="en-US" sz="3200" smtClean="0">
                <a:ea typeface="+mj-ea"/>
                <a:cs typeface="+mj-cs"/>
              </a:rPr>
              <a:t>Key Terms</a:t>
            </a:r>
            <a:endParaRPr lang="en-US" sz="3200" dirty="0"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7" name="Footer Placeholder 2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101378" name="Slide Number Placeholder 3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14-</a:t>
            </a:r>
            <a:fld id="{404BF905-464F-4B50-AB7E-DC1CDA2EFCD2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73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sp>
        <p:nvSpPr>
          <p:cNvPr id="101379" name="Content Placeholder 1"/>
          <p:cNvSpPr>
            <a:spLocks noGrp="1"/>
          </p:cNvSpPr>
          <p:nvPr>
            <p:ph idx="1"/>
          </p:nvPr>
        </p:nvSpPr>
        <p:spPr>
          <a:xfrm>
            <a:off x="457200" y="1450975"/>
            <a:ext cx="8305800" cy="4797425"/>
          </a:xfrm>
        </p:spPr>
        <p:txBody>
          <a:bodyPr/>
          <a:lstStyle/>
          <a:p>
            <a:pPr>
              <a:lnSpc>
                <a:spcPts val="3000"/>
              </a:lnSpc>
            </a:pPr>
            <a:r>
              <a:rPr lang="en-US" smtClean="0"/>
              <a:t>Recall that PLE produces lawnmowers and a medium size diesel power lawn tractor.</a:t>
            </a:r>
          </a:p>
          <a:p>
            <a:pPr>
              <a:lnSpc>
                <a:spcPts val="3000"/>
              </a:lnSpc>
              <a:spcBef>
                <a:spcPts val="1200"/>
              </a:spcBef>
            </a:pPr>
            <a:r>
              <a:rPr lang="en-US" smtClean="0"/>
              <a:t>PLE need to develop a model to more effectively plan production for next year.</a:t>
            </a:r>
          </a:p>
          <a:p>
            <a:pPr>
              <a:lnSpc>
                <a:spcPts val="3000"/>
              </a:lnSpc>
              <a:spcBef>
                <a:spcPts val="1200"/>
              </a:spcBef>
            </a:pPr>
            <a:r>
              <a:rPr lang="en-US" smtClean="0"/>
              <a:t>The operations manager would like you to develop an optimization model that would minimize inventory costs while meeting anticipated demand. </a:t>
            </a:r>
          </a:p>
          <a:p>
            <a:pPr>
              <a:lnSpc>
                <a:spcPts val="3000"/>
              </a:lnSpc>
              <a:spcBef>
                <a:spcPts val="1200"/>
              </a:spcBef>
            </a:pPr>
            <a:r>
              <a:rPr lang="en-US" smtClean="0"/>
              <a:t>Provide detailed information on monthly costs, production, and inventory, and write a formal report summarizing your results.</a:t>
            </a:r>
          </a:p>
        </p:txBody>
      </p:sp>
      <p:sp>
        <p:nvSpPr>
          <p:cNvPr id="7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3200" dirty="0" smtClean="0">
                <a:ea typeface="+mj-ea"/>
                <a:cs typeface="+mj-cs"/>
              </a:rPr>
              <a:t>Case Study </a:t>
            </a:r>
            <a:br>
              <a:rPr lang="en-US" sz="3200" dirty="0" smtClean="0">
                <a:ea typeface="+mj-ea"/>
                <a:cs typeface="+mj-cs"/>
              </a:rPr>
            </a:br>
            <a:r>
              <a:rPr lang="en-US" sz="3200" dirty="0" smtClean="0">
                <a:ea typeface="+mj-ea"/>
                <a:cs typeface="+mj-cs"/>
              </a:rPr>
              <a:t>Performance Lawn </a:t>
            </a:r>
            <a:r>
              <a:rPr lang="en-US" sz="3200" smtClean="0">
                <a:ea typeface="+mj-ea"/>
                <a:cs typeface="+mj-cs"/>
              </a:rPr>
              <a:t>Equipment (14)</a:t>
            </a:r>
            <a:endParaRPr lang="en-US" sz="3200" dirty="0"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01" name="Picture 2" descr="3293795473_4752441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47800" y="2514600"/>
            <a:ext cx="5486400" cy="1717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402" name="Footer Placeholder 6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102403" name="Slide Number Placeholder 16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14-</a:t>
            </a:r>
            <a:fld id="{4E75564E-48B4-4222-BC01-A6735AE5A54F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74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365760" indent="-256032" fontAlgn="auto">
              <a:spcAft>
                <a:spcPts val="0"/>
              </a:spcAft>
              <a:buFont typeface="Wingdings 3"/>
              <a:buNone/>
              <a:defRPr/>
            </a:pPr>
            <a:r>
              <a:rPr lang="en-US" u="sng" dirty="0" smtClean="0">
                <a:ea typeface="+mn-ea"/>
                <a:cs typeface="+mn-cs"/>
              </a:rPr>
              <a:t>Example 14.1 (continued) </a:t>
            </a:r>
            <a:r>
              <a:rPr lang="en-US" u="sng" dirty="0" err="1" smtClean="0">
                <a:ea typeface="+mn-ea"/>
                <a:cs typeface="+mn-cs"/>
              </a:rPr>
              <a:t>Camm</a:t>
            </a:r>
            <a:r>
              <a:rPr lang="en-US" u="sng" dirty="0" smtClean="0">
                <a:ea typeface="+mn-ea"/>
                <a:cs typeface="+mn-cs"/>
              </a:rPr>
              <a:t> Textiles</a:t>
            </a:r>
          </a:p>
          <a:p>
            <a:pPr marL="365760" indent="-256032" fontAlgn="auto">
              <a:spcAft>
                <a:spcPts val="0"/>
              </a:spcAft>
              <a:buFont typeface="Wingdings 3"/>
              <a:buChar char=""/>
              <a:defRPr/>
            </a:pPr>
            <a:r>
              <a:rPr lang="en-US" i="1" dirty="0" smtClean="0">
                <a:ea typeface="+mn-ea"/>
                <a:cs typeface="+mn-cs"/>
              </a:rPr>
              <a:t>D</a:t>
            </a:r>
            <a:r>
              <a:rPr lang="en-US" i="1" baseline="-25000" dirty="0" smtClean="0">
                <a:ea typeface="+mn-ea"/>
                <a:cs typeface="+mn-cs"/>
              </a:rPr>
              <a:t>i</a:t>
            </a:r>
            <a:r>
              <a:rPr lang="en-US" dirty="0" smtClean="0">
                <a:ea typeface="+mn-ea"/>
                <a:cs typeface="+mn-cs"/>
              </a:rPr>
              <a:t> = </a:t>
            </a:r>
            <a:r>
              <a:rPr lang="en-US" dirty="0">
                <a:ea typeface="+mn-ea"/>
                <a:cs typeface="+mn-cs"/>
              </a:rPr>
              <a:t>yards </a:t>
            </a:r>
            <a:r>
              <a:rPr lang="en-US" dirty="0" smtClean="0">
                <a:ea typeface="+mn-ea"/>
                <a:cs typeface="+mn-cs"/>
              </a:rPr>
              <a:t>fabric </a:t>
            </a:r>
            <a:r>
              <a:rPr lang="en-US" i="1" dirty="0">
                <a:ea typeface="+mn-ea"/>
                <a:cs typeface="+mn-cs"/>
              </a:rPr>
              <a:t>i</a:t>
            </a:r>
            <a:r>
              <a:rPr lang="en-US" dirty="0" smtClean="0">
                <a:ea typeface="+mn-ea"/>
                <a:cs typeface="+mn-cs"/>
              </a:rPr>
              <a:t> to produce on </a:t>
            </a:r>
            <a:r>
              <a:rPr lang="en-US" dirty="0" err="1" smtClean="0">
                <a:ea typeface="+mn-ea"/>
                <a:cs typeface="+mn-cs"/>
              </a:rPr>
              <a:t>dobbie</a:t>
            </a:r>
            <a:r>
              <a:rPr lang="en-US" dirty="0" smtClean="0">
                <a:ea typeface="+mn-ea"/>
                <a:cs typeface="+mn-cs"/>
              </a:rPr>
              <a:t> loom</a:t>
            </a:r>
            <a:endParaRPr lang="en-US" i="1" dirty="0" smtClean="0">
              <a:ea typeface="+mn-ea"/>
              <a:cs typeface="+mn-cs"/>
            </a:endParaRPr>
          </a:p>
          <a:p>
            <a:pPr marL="365760" indent="-256032" fontAlgn="auto">
              <a:spcAft>
                <a:spcPts val="0"/>
              </a:spcAft>
              <a:buFont typeface="Wingdings 3"/>
              <a:buChar char=""/>
              <a:defRPr/>
            </a:pPr>
            <a:r>
              <a:rPr lang="en-US" i="1" dirty="0" err="1">
                <a:ea typeface="+mn-ea"/>
                <a:cs typeface="+mn-cs"/>
              </a:rPr>
              <a:t>R</a:t>
            </a:r>
            <a:r>
              <a:rPr lang="en-US" i="1" baseline="-25000" dirty="0" err="1" smtClean="0">
                <a:ea typeface="+mn-ea"/>
                <a:cs typeface="+mn-cs"/>
              </a:rPr>
              <a:t>i</a:t>
            </a:r>
            <a:r>
              <a:rPr lang="en-US" dirty="0" smtClean="0">
                <a:ea typeface="+mn-ea"/>
                <a:cs typeface="+mn-cs"/>
              </a:rPr>
              <a:t> </a:t>
            </a:r>
            <a:r>
              <a:rPr lang="en-US" dirty="0">
                <a:ea typeface="+mn-ea"/>
                <a:cs typeface="+mn-cs"/>
              </a:rPr>
              <a:t>= yards </a:t>
            </a:r>
            <a:r>
              <a:rPr lang="en-US" dirty="0" smtClean="0">
                <a:ea typeface="+mn-ea"/>
                <a:cs typeface="+mn-cs"/>
              </a:rPr>
              <a:t>fabric </a:t>
            </a:r>
            <a:r>
              <a:rPr lang="en-US" i="1" dirty="0">
                <a:ea typeface="+mn-ea"/>
                <a:cs typeface="+mn-cs"/>
              </a:rPr>
              <a:t>i</a:t>
            </a:r>
            <a:r>
              <a:rPr lang="en-US" dirty="0">
                <a:ea typeface="+mn-ea"/>
                <a:cs typeface="+mn-cs"/>
              </a:rPr>
              <a:t> to produce on </a:t>
            </a:r>
            <a:r>
              <a:rPr lang="en-US" dirty="0" smtClean="0">
                <a:ea typeface="+mn-ea"/>
                <a:cs typeface="+mn-cs"/>
              </a:rPr>
              <a:t>regular </a:t>
            </a:r>
            <a:r>
              <a:rPr lang="en-US" dirty="0">
                <a:ea typeface="+mn-ea"/>
                <a:cs typeface="+mn-cs"/>
              </a:rPr>
              <a:t>loom</a:t>
            </a:r>
            <a:endParaRPr lang="en-US" i="1" dirty="0">
              <a:ea typeface="+mn-ea"/>
              <a:cs typeface="+mn-cs"/>
            </a:endParaRPr>
          </a:p>
          <a:p>
            <a:pPr marL="365760" indent="-256032" fontAlgn="auto">
              <a:spcAft>
                <a:spcPts val="0"/>
              </a:spcAft>
              <a:buFont typeface="Wingdings 3"/>
              <a:buChar char=""/>
              <a:defRPr/>
            </a:pPr>
            <a:r>
              <a:rPr lang="en-US" i="1" dirty="0" smtClean="0">
                <a:ea typeface="+mn-ea"/>
                <a:cs typeface="+mn-cs"/>
              </a:rPr>
              <a:t>P</a:t>
            </a:r>
            <a:r>
              <a:rPr lang="en-US" i="1" baseline="-25000" dirty="0" smtClean="0">
                <a:ea typeface="+mn-ea"/>
                <a:cs typeface="+mn-cs"/>
              </a:rPr>
              <a:t>i</a:t>
            </a:r>
            <a:r>
              <a:rPr lang="en-US" dirty="0" smtClean="0">
                <a:ea typeface="+mn-ea"/>
                <a:cs typeface="+mn-cs"/>
              </a:rPr>
              <a:t> </a:t>
            </a:r>
            <a:r>
              <a:rPr lang="en-US" dirty="0">
                <a:ea typeface="+mn-ea"/>
                <a:cs typeface="+mn-cs"/>
              </a:rPr>
              <a:t>= yards </a:t>
            </a:r>
            <a:r>
              <a:rPr lang="en-US" dirty="0" smtClean="0">
                <a:ea typeface="+mn-ea"/>
                <a:cs typeface="+mn-cs"/>
              </a:rPr>
              <a:t>fabric </a:t>
            </a:r>
            <a:r>
              <a:rPr lang="en-US" i="1" dirty="0">
                <a:ea typeface="+mn-ea"/>
                <a:cs typeface="+mn-cs"/>
              </a:rPr>
              <a:t>i</a:t>
            </a:r>
            <a:r>
              <a:rPr lang="en-US" dirty="0">
                <a:ea typeface="+mn-ea"/>
                <a:cs typeface="+mn-cs"/>
              </a:rPr>
              <a:t> to </a:t>
            </a:r>
            <a:r>
              <a:rPr lang="en-US" dirty="0" smtClean="0">
                <a:ea typeface="+mn-ea"/>
                <a:cs typeface="+mn-cs"/>
              </a:rPr>
              <a:t>outsource</a:t>
            </a:r>
          </a:p>
          <a:p>
            <a:pPr marL="109728" indent="0" fontAlgn="auto">
              <a:spcAft>
                <a:spcPts val="0"/>
              </a:spcAft>
              <a:buFont typeface="Wingdings 3"/>
              <a:buNone/>
              <a:defRPr/>
            </a:pPr>
            <a:r>
              <a:rPr lang="en-US" u="sng" dirty="0" smtClean="0">
                <a:ea typeface="+mn-ea"/>
                <a:cs typeface="+mn-cs"/>
              </a:rPr>
              <a:t>Objective</a:t>
            </a:r>
            <a:r>
              <a:rPr lang="en-US" dirty="0" smtClean="0">
                <a:ea typeface="+mn-ea"/>
                <a:cs typeface="+mn-cs"/>
              </a:rPr>
              <a:t> </a:t>
            </a:r>
          </a:p>
          <a:p>
            <a:pPr marL="365760" indent="-256032" fontAlgn="auto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>
                <a:ea typeface="+mn-ea"/>
                <a:cs typeface="+mn-cs"/>
              </a:rPr>
              <a:t>Minimize total cost of milling and outsourcing</a:t>
            </a:r>
          </a:p>
          <a:p>
            <a:pPr marL="109728" indent="0" fontAlgn="auto">
              <a:spcAft>
                <a:spcPts val="0"/>
              </a:spcAft>
              <a:buFont typeface="Wingdings 3"/>
              <a:buNone/>
              <a:defRPr/>
            </a:pPr>
            <a:r>
              <a:rPr lang="en-US" u="sng" dirty="0" smtClean="0">
                <a:ea typeface="+mn-ea"/>
                <a:cs typeface="+mn-cs"/>
              </a:rPr>
              <a:t>Constraints</a:t>
            </a:r>
            <a:endParaRPr lang="en-US" dirty="0" smtClean="0">
              <a:ea typeface="+mn-ea"/>
              <a:cs typeface="+mn-cs"/>
            </a:endParaRPr>
          </a:p>
          <a:p>
            <a:pPr marL="365760" indent="-256032" fontAlgn="auto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>
                <a:ea typeface="+mn-ea"/>
                <a:cs typeface="+mn-cs"/>
              </a:rPr>
              <a:t>Limitations - loom capacities</a:t>
            </a:r>
          </a:p>
          <a:p>
            <a:pPr marL="365760" indent="-256032" fontAlgn="auto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>
                <a:ea typeface="+mn-ea"/>
                <a:cs typeface="+mn-cs"/>
              </a:rPr>
              <a:t>Requirements - meet demand</a:t>
            </a:r>
          </a:p>
          <a:p>
            <a:pPr marL="365760" indent="-256032" fontAlgn="auto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err="1" smtClean="0">
                <a:ea typeface="+mn-ea"/>
                <a:cs typeface="+mn-cs"/>
              </a:rPr>
              <a:t>Nonnegativity</a:t>
            </a:r>
            <a:endParaRPr lang="en-US" dirty="0" smtClean="0">
              <a:ea typeface="+mn-ea"/>
              <a:cs typeface="+mn-cs"/>
            </a:endParaRPr>
          </a:p>
          <a:p>
            <a:pPr marL="365760" indent="-256032" fontAlgn="auto">
              <a:spcAft>
                <a:spcPts val="0"/>
              </a:spcAft>
              <a:buFont typeface="Wingdings 3"/>
              <a:buChar char=""/>
              <a:defRPr/>
            </a:pPr>
            <a:endParaRPr lang="en-US" dirty="0" smtClean="0">
              <a:ea typeface="+mn-ea"/>
              <a:cs typeface="+mn-cs"/>
            </a:endParaRPr>
          </a:p>
          <a:p>
            <a:pPr marL="365760" indent="-256032" fontAlgn="auto">
              <a:spcAft>
                <a:spcPts val="0"/>
              </a:spcAft>
              <a:buFont typeface="Wingdings 3"/>
              <a:buChar char=""/>
              <a:defRPr/>
            </a:pPr>
            <a:endParaRPr lang="en-US" dirty="0">
              <a:ea typeface="+mn-ea"/>
              <a:cs typeface="+mn-cs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3200" dirty="0" smtClean="0">
                <a:ea typeface="+mj-ea"/>
                <a:cs typeface="+mj-cs"/>
              </a:rPr>
              <a:t>Process Selection Models</a:t>
            </a:r>
            <a:endParaRPr lang="en-US" sz="3200" dirty="0">
              <a:ea typeface="+mj-ea"/>
              <a:cs typeface="+mj-cs"/>
            </a:endParaRPr>
          </a:p>
        </p:txBody>
      </p:sp>
      <p:sp>
        <p:nvSpPr>
          <p:cNvPr id="34819" name="Footer Placeholder 11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34820" name="Slide Number Placeholder 19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14-</a:t>
            </a:r>
            <a:fld id="{AC4764A0-F679-411E-ABB0-EB1350E6B336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8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95300" y="1219200"/>
            <a:ext cx="8458200" cy="4525963"/>
          </a:xfrm>
        </p:spPr>
        <p:txBody>
          <a:bodyPr>
            <a:normAutofit/>
          </a:bodyPr>
          <a:lstStyle/>
          <a:p>
            <a:pPr marL="365760" indent="-256032" fontAlgn="auto">
              <a:spcAft>
                <a:spcPts val="0"/>
              </a:spcAft>
              <a:buFont typeface="Wingdings 3"/>
              <a:buNone/>
              <a:defRPr/>
            </a:pPr>
            <a:r>
              <a:rPr lang="en-US" u="sng" dirty="0" smtClean="0">
                <a:ea typeface="+mn-ea"/>
                <a:cs typeface="+mn-cs"/>
              </a:rPr>
              <a:t>Example 14.1 (continued) </a:t>
            </a:r>
            <a:r>
              <a:rPr lang="en-US" u="sng" dirty="0" err="1" smtClean="0">
                <a:ea typeface="+mn-ea"/>
                <a:cs typeface="+mn-cs"/>
              </a:rPr>
              <a:t>Camm</a:t>
            </a:r>
            <a:r>
              <a:rPr lang="en-US" u="sng" dirty="0" smtClean="0">
                <a:ea typeface="+mn-ea"/>
                <a:cs typeface="+mn-cs"/>
              </a:rPr>
              <a:t> Textiles</a:t>
            </a:r>
          </a:p>
          <a:p>
            <a:pPr marL="109728" indent="0" fontAlgn="auto">
              <a:spcAft>
                <a:spcPts val="0"/>
              </a:spcAft>
              <a:buFont typeface="Wingdings 3"/>
              <a:buNone/>
              <a:defRPr/>
            </a:pPr>
            <a:r>
              <a:rPr lang="en-US" u="sng" dirty="0" smtClean="0">
                <a:ea typeface="+mn-ea"/>
                <a:cs typeface="+mn-cs"/>
              </a:rPr>
              <a:t>Loom capacity limitation constraints</a:t>
            </a:r>
          </a:p>
          <a:p>
            <a:pPr marL="365760" indent="-256032" fontAlgn="auto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>
                <a:ea typeface="+mn-ea"/>
                <a:cs typeface="+mn-cs"/>
              </a:rPr>
              <a:t>Convert yards/hour into hours/yard.</a:t>
            </a:r>
          </a:p>
          <a:p>
            <a:pPr marL="365760" indent="-256032" fontAlgn="auto">
              <a:spcAft>
                <a:spcPts val="0"/>
              </a:spcAft>
              <a:buFont typeface="Wingdings 3"/>
              <a:buChar char=""/>
              <a:defRPr/>
            </a:pPr>
            <a:r>
              <a:rPr lang="en-US" u="sng" dirty="0" smtClean="0">
                <a:ea typeface="+mn-ea"/>
                <a:cs typeface="+mn-cs"/>
              </a:rPr>
              <a:t>For fabric 1 on the </a:t>
            </a:r>
            <a:r>
              <a:rPr lang="en-US" u="sng" dirty="0" err="1" smtClean="0">
                <a:ea typeface="+mn-ea"/>
                <a:cs typeface="+mn-cs"/>
              </a:rPr>
              <a:t>dobbie</a:t>
            </a:r>
            <a:r>
              <a:rPr lang="en-US" u="sng" dirty="0" smtClean="0">
                <a:ea typeface="+mn-ea"/>
                <a:cs typeface="+mn-cs"/>
              </a:rPr>
              <a:t> loom</a:t>
            </a:r>
            <a:endParaRPr lang="en-US" dirty="0" smtClean="0">
              <a:ea typeface="+mn-ea"/>
              <a:cs typeface="+mn-cs"/>
            </a:endParaRPr>
          </a:p>
          <a:p>
            <a:pPr marL="109728" indent="0" fontAlgn="auto">
              <a:spcBef>
                <a:spcPts val="0"/>
              </a:spcBef>
              <a:spcAft>
                <a:spcPts val="0"/>
              </a:spcAft>
              <a:buFont typeface="Wingdings 3"/>
              <a:buNone/>
              <a:defRPr/>
            </a:pPr>
            <a:r>
              <a:rPr lang="en-US" dirty="0" smtClean="0">
                <a:ea typeface="+mn-ea"/>
                <a:cs typeface="+mn-cs"/>
              </a:rPr>
              <a:t>   hours/yard = 1/(4.7 yards/hour) = 0.213 hours/yard</a:t>
            </a:r>
            <a:endParaRPr lang="en-US" dirty="0">
              <a:ea typeface="+mn-ea"/>
              <a:cs typeface="+mn-cs"/>
            </a:endParaRPr>
          </a:p>
          <a:p>
            <a:pPr marL="365760" indent="-256032" fontAlgn="auto">
              <a:spcAft>
                <a:spcPts val="0"/>
              </a:spcAft>
              <a:buFont typeface="Wingdings 3"/>
              <a:buChar char=""/>
              <a:defRPr/>
            </a:pPr>
            <a:r>
              <a:rPr lang="en-US" u="sng" dirty="0" smtClean="0">
                <a:ea typeface="+mn-ea"/>
                <a:cs typeface="+mn-cs"/>
              </a:rPr>
              <a:t>For the RHS capacity of the </a:t>
            </a:r>
            <a:r>
              <a:rPr lang="en-US" u="sng" dirty="0" err="1" smtClean="0">
                <a:ea typeface="+mn-ea"/>
                <a:cs typeface="+mn-cs"/>
              </a:rPr>
              <a:t>dobbie</a:t>
            </a:r>
            <a:r>
              <a:rPr lang="en-US" u="sng" dirty="0" smtClean="0">
                <a:ea typeface="+mn-ea"/>
                <a:cs typeface="+mn-cs"/>
              </a:rPr>
              <a:t> loom</a:t>
            </a:r>
            <a:endParaRPr lang="en-US" dirty="0" smtClean="0">
              <a:ea typeface="+mn-ea"/>
              <a:cs typeface="+mn-cs"/>
            </a:endParaRPr>
          </a:p>
          <a:p>
            <a:pPr marL="365760" indent="0" fontAlgn="auto">
              <a:spcBef>
                <a:spcPts val="0"/>
              </a:spcBef>
              <a:spcAft>
                <a:spcPts val="0"/>
              </a:spcAft>
              <a:buFont typeface="Wingdings 3"/>
              <a:buNone/>
              <a:defRPr/>
            </a:pPr>
            <a:r>
              <a:rPr lang="en-US" dirty="0" smtClean="0">
                <a:ea typeface="+mn-ea"/>
                <a:cs typeface="+mn-cs"/>
              </a:rPr>
              <a:t>(24 hours/day)(7 days/week)(13 weeks)(3 looms) </a:t>
            </a:r>
          </a:p>
          <a:p>
            <a:pPr marL="365760" indent="0" fontAlgn="auto">
              <a:spcBef>
                <a:spcPts val="0"/>
              </a:spcBef>
              <a:spcAft>
                <a:spcPts val="0"/>
              </a:spcAft>
              <a:buFont typeface="Wingdings 3"/>
              <a:buNone/>
              <a:defRPr/>
            </a:pPr>
            <a:r>
              <a:rPr lang="en-US" dirty="0" smtClean="0">
                <a:ea typeface="+mn-ea"/>
                <a:cs typeface="+mn-cs"/>
              </a:rPr>
              <a:t>= 6,552 hours/loom </a:t>
            </a:r>
          </a:p>
          <a:p>
            <a:pPr marL="365760" indent="-256032" fontAlgn="auto">
              <a:spcAft>
                <a:spcPts val="0"/>
              </a:spcAft>
              <a:buFont typeface="Wingdings 3"/>
              <a:buChar char=""/>
              <a:defRPr/>
            </a:pPr>
            <a:endParaRPr lang="en-US" dirty="0">
              <a:ea typeface="+mn-ea"/>
              <a:cs typeface="+mn-cs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3200" dirty="0" smtClean="0">
                <a:ea typeface="+mj-ea"/>
                <a:cs typeface="+mj-cs"/>
              </a:rPr>
              <a:t>Process Selection Models</a:t>
            </a:r>
            <a:endParaRPr lang="en-US" sz="3200" dirty="0">
              <a:ea typeface="+mj-ea"/>
              <a:cs typeface="+mj-cs"/>
            </a:endParaRPr>
          </a:p>
        </p:txBody>
      </p:sp>
      <p:sp>
        <p:nvSpPr>
          <p:cNvPr id="35843" name="Footer Placeholder 11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35844" name="Slide Number Placeholder 19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14-</a:t>
            </a:r>
            <a:fld id="{080A68FC-3E50-49F3-B3B7-DC3B291E8425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9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sp>
        <p:nvSpPr>
          <p:cNvPr id="35845" name="TextBox 5"/>
          <p:cNvSpPr txBox="1">
            <a:spLocks noChangeArrowheads="1"/>
          </p:cNvSpPr>
          <p:nvPr/>
        </p:nvSpPr>
        <p:spPr bwMode="auto">
          <a:xfrm>
            <a:off x="7607300" y="6121400"/>
            <a:ext cx="784225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Table 14.2</a:t>
            </a:r>
          </a:p>
        </p:txBody>
      </p:sp>
      <p:pic>
        <p:nvPicPr>
          <p:cNvPr id="358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66800" y="4752975"/>
            <a:ext cx="7315200" cy="136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Oval 7"/>
          <p:cNvSpPr/>
          <p:nvPr/>
        </p:nvSpPr>
        <p:spPr>
          <a:xfrm>
            <a:off x="3554413" y="5410200"/>
            <a:ext cx="381000" cy="228600"/>
          </a:xfrm>
          <a:prstGeom prst="ellipse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course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5371</TotalTime>
  <Words>3131</Words>
  <Application>Microsoft Office PowerPoint</Application>
  <PresentationFormat>On-screen Show (4:3)</PresentationFormat>
  <Paragraphs>527</Paragraphs>
  <Slides>74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Design Template</vt:lpstr>
      </vt:variant>
      <vt:variant>
        <vt:i4>1</vt:i4>
      </vt:variant>
      <vt:variant>
        <vt:lpstr>Slide Titles</vt:lpstr>
      </vt:variant>
      <vt:variant>
        <vt:i4>74</vt:i4>
      </vt:variant>
    </vt:vector>
  </HeadingPairs>
  <TitlesOfParts>
    <vt:vector size="81" baseType="lpstr">
      <vt:lpstr>Calibri</vt:lpstr>
      <vt:lpstr>ＭＳ Ｐゴシック</vt:lpstr>
      <vt:lpstr>Arial</vt:lpstr>
      <vt:lpstr>Wingdings 3</vt:lpstr>
      <vt:lpstr>Verdana</vt:lpstr>
      <vt:lpstr>Wingdings 2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University of South Carolina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1 Introduction to Business Analytics</dc:title>
  <dc:creator>Joan Donohue</dc:creator>
  <cp:lastModifiedBy>Ann Pulido</cp:lastModifiedBy>
  <cp:revision>213</cp:revision>
  <dcterms:created xsi:type="dcterms:W3CDTF">2011-11-27T17:51:45Z</dcterms:created>
  <dcterms:modified xsi:type="dcterms:W3CDTF">2012-03-05T18:20:06Z</dcterms:modified>
</cp:coreProperties>
</file>